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82" r:id="rId2"/>
    <p:sldId id="338" r:id="rId3"/>
    <p:sldId id="387" r:id="rId4"/>
    <p:sldId id="390" r:id="rId5"/>
    <p:sldId id="327" r:id="rId6"/>
    <p:sldId id="400" r:id="rId7"/>
    <p:sldId id="394" r:id="rId8"/>
    <p:sldId id="27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89" autoAdjust="0"/>
  </p:normalViewPr>
  <p:slideViewPr>
    <p:cSldViewPr snapToGrid="0">
      <p:cViewPr varScale="1">
        <p:scale>
          <a:sx n="116" d="100"/>
          <a:sy n="116"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2527DB-56AB-4248-B1B6-E969E33C3D98}" type="datetimeFigureOut">
              <a:t>5/14/2026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B49B-5274-4A6D-B549-1B1457F138D8}" type="slidenum">
              <a:t>‹#›</a:t>
            </a:fld>
            <a:endParaRPr lang="en-US" dirty="0"/>
          </a:p>
        </p:txBody>
      </p:sp>
    </p:spTree>
    <p:extLst>
      <p:ext uri="{BB962C8B-B14F-4D97-AF65-F5344CB8AC3E}">
        <p14:creationId xmlns:p14="http://schemas.microsoft.com/office/powerpoint/2010/main" val="62539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00789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2400" b="1"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392773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userDrawn="1"/>
        </p:nvSpPr>
        <p:spPr>
          <a:xfrm>
            <a:off x="-4334" y="4985216"/>
            <a:ext cx="12204595" cy="1375316"/>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baseline="-25000" dirty="0"/>
          </a:p>
        </p:txBody>
      </p:sp>
      <p:sp>
        <p:nvSpPr>
          <p:cNvPr id="9" name="Rectangle 8">
            <a:extLst>
              <a:ext uri="{FF2B5EF4-FFF2-40B4-BE49-F238E27FC236}">
                <a16:creationId xmlns:a16="http://schemas.microsoft.com/office/drawing/2014/main" id="{8625F02B-4393-4638-9487-98FC36F3351D}"/>
              </a:ext>
            </a:extLst>
          </p:cNvPr>
          <p:cNvSpPr/>
          <p:nvPr userDrawn="1"/>
        </p:nvSpPr>
        <p:spPr>
          <a:xfrm>
            <a:off x="-2896" y="5277051"/>
            <a:ext cx="12203157" cy="1580104"/>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3" name="Subtitle 2"/>
          <p:cNvSpPr>
            <a:spLocks noGrp="1"/>
          </p:cNvSpPr>
          <p:nvPr>
            <p:ph type="subTitle" idx="1"/>
          </p:nvPr>
        </p:nvSpPr>
        <p:spPr>
          <a:xfrm>
            <a:off x="914400" y="3387670"/>
            <a:ext cx="9448800" cy="1752600"/>
          </a:xfrm>
        </p:spPr>
        <p:txBody>
          <a:bodyPr/>
          <a:lstStyle>
            <a:lvl1pPr marL="0" indent="0" algn="l">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1532650"/>
            <a:ext cx="10363200" cy="1470025"/>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7347283" y="5994164"/>
            <a:ext cx="4589343" cy="500656"/>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userDrawn="1"/>
        </p:nvSpPr>
        <p:spPr>
          <a:xfrm>
            <a:off x="0" y="-7401"/>
            <a:ext cx="12219199" cy="361601"/>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Tree>
    <p:extLst>
      <p:ext uri="{BB962C8B-B14F-4D97-AF65-F5344CB8AC3E}">
        <p14:creationId xmlns:p14="http://schemas.microsoft.com/office/powerpoint/2010/main" val="26619635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p:cNvSpPr/>
          <p:nvPr userDrawn="1"/>
        </p:nvSpPr>
        <p:spPr>
          <a:xfrm>
            <a:off x="539411" y="542934"/>
            <a:ext cx="1215012" cy="974174"/>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6" name="Content Placeholder 5"/>
          <p:cNvSpPr>
            <a:spLocks noGrp="1"/>
          </p:cNvSpPr>
          <p:nvPr>
            <p:ph sz="quarter" idx="4" hasCustomPrompt="1"/>
          </p:nvPr>
        </p:nvSpPr>
        <p:spPr>
          <a:xfrm>
            <a:off x="1420012" y="4957779"/>
            <a:ext cx="10241904" cy="586996"/>
          </a:xfrm>
        </p:spPr>
        <p:txBody>
          <a:bodyPr anchor="b">
            <a:normAutofit/>
          </a:bodyPr>
          <a:lstStyle>
            <a:lvl1pPr marL="0" indent="0" algn="r">
              <a:buFont typeface="Courier New" panose="02070309020205020404" pitchFamily="49" charset="0"/>
              <a:buNone/>
              <a:defRPr sz="1920" b="1" spc="240" baseline="0">
                <a:latin typeface="+mn-lt"/>
              </a:defRPr>
            </a:lvl1pPr>
            <a:lvl2pPr marL="1069848" indent="-411480">
              <a:buFont typeface="Arial" panose="020B0604020202020204" pitchFamily="34" charset="0"/>
              <a:buChar char="•"/>
              <a:defRPr sz="2880"/>
            </a:lvl2pPr>
            <a:lvl3pPr marL="1645920" indent="-329184">
              <a:buFont typeface="Wingdings" panose="05000000000000000000" pitchFamily="2" charset="2"/>
              <a:buChar char="§"/>
              <a:defRPr sz="2592"/>
            </a:lvl3pPr>
            <a:lvl4pPr>
              <a:defRPr sz="2304"/>
            </a:lvl4pPr>
            <a:lvl5pPr>
              <a:defRPr sz="2304"/>
            </a:lvl5pPr>
            <a:lvl6pPr>
              <a:defRPr sz="2304"/>
            </a:lvl6pPr>
            <a:lvl7pPr>
              <a:defRPr sz="2304"/>
            </a:lvl7pPr>
            <a:lvl8pPr>
              <a:defRPr sz="2304"/>
            </a:lvl8pPr>
            <a:lvl9pPr>
              <a:defRPr sz="2304"/>
            </a:lvl9pPr>
          </a:lstStyle>
          <a:p>
            <a:pPr lvl="0"/>
            <a:r>
              <a:rPr lang="en-US" dirty="0"/>
              <a:t>- CREDIT IN ALL CAPS</a:t>
            </a:r>
          </a:p>
        </p:txBody>
      </p:sp>
      <p:sp>
        <p:nvSpPr>
          <p:cNvPr id="7" name="Title 1"/>
          <p:cNvSpPr>
            <a:spLocks noGrp="1"/>
          </p:cNvSpPr>
          <p:nvPr>
            <p:ph type="title" hasCustomPrompt="1"/>
          </p:nvPr>
        </p:nvSpPr>
        <p:spPr>
          <a:xfrm>
            <a:off x="996566" y="1001865"/>
            <a:ext cx="10665349" cy="3721211"/>
          </a:xfrm>
        </p:spPr>
        <p:txBody>
          <a:bodyPr anchor="t">
            <a:normAutofit/>
          </a:bodyPr>
          <a:lstStyle>
            <a:lvl1pPr algn="l">
              <a:defRPr sz="48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011476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sp>
        <p:nvSpPr>
          <p:cNvPr id="6" name="Subtitle 2"/>
          <p:cNvSpPr>
            <a:spLocks noGrp="1"/>
          </p:cNvSpPr>
          <p:nvPr>
            <p:ph type="subTitle" idx="1" hasCustomPrompt="1"/>
          </p:nvPr>
        </p:nvSpPr>
        <p:spPr>
          <a:xfrm>
            <a:off x="914399" y="5218362"/>
            <a:ext cx="10514436" cy="896252"/>
          </a:xfrm>
        </p:spPr>
        <p:txBody>
          <a:bodyPr anchor="b">
            <a:normAutofit/>
          </a:bodyPr>
          <a:lstStyle>
            <a:lvl1pPr marL="0" indent="0" algn="ctr">
              <a:buNone/>
              <a:defRPr sz="3360">
                <a:solidFill>
                  <a:schemeClr val="bg1"/>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3418459" y="1669411"/>
            <a:ext cx="5684351" cy="2388835"/>
          </a:xfrm>
          <a:prstGeom prst="rect">
            <a:avLst/>
          </a:prstGeom>
        </p:spPr>
      </p:pic>
    </p:spTree>
    <p:extLst>
      <p:ext uri="{BB962C8B-B14F-4D97-AF65-F5344CB8AC3E}">
        <p14:creationId xmlns:p14="http://schemas.microsoft.com/office/powerpoint/2010/main" val="2745986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3415267" y="2241557"/>
            <a:ext cx="5506312" cy="2314015"/>
          </a:xfrm>
          <a:prstGeom prst="rect">
            <a:avLst/>
          </a:prstGeom>
        </p:spPr>
      </p:pic>
    </p:spTree>
    <p:extLst>
      <p:ext uri="{BB962C8B-B14F-4D97-AF65-F5344CB8AC3E}">
        <p14:creationId xmlns:p14="http://schemas.microsoft.com/office/powerpoint/2010/main" val="19289372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542" y="1100287"/>
            <a:ext cx="5174917" cy="4657426"/>
          </a:xfrm>
          <a:prstGeom prst="rect">
            <a:avLst/>
          </a:prstGeom>
        </p:spPr>
      </p:pic>
    </p:spTree>
    <p:extLst>
      <p:ext uri="{BB962C8B-B14F-4D97-AF65-F5344CB8AC3E}">
        <p14:creationId xmlns:p14="http://schemas.microsoft.com/office/powerpoint/2010/main" val="843619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542" y="1100287"/>
            <a:ext cx="5174917" cy="4657426"/>
          </a:xfrm>
          <a:prstGeom prst="rect">
            <a:avLst/>
          </a:prstGeom>
        </p:spPr>
      </p:pic>
      <p:sp>
        <p:nvSpPr>
          <p:cNvPr id="2" name="TextBox 1"/>
          <p:cNvSpPr txBox="1"/>
          <p:nvPr userDrawn="1"/>
        </p:nvSpPr>
        <p:spPr>
          <a:xfrm>
            <a:off x="3332550" y="6155290"/>
            <a:ext cx="5526900" cy="286232"/>
          </a:xfrm>
          <a:prstGeom prst="rect">
            <a:avLst/>
          </a:prstGeom>
          <a:noFill/>
        </p:spPr>
        <p:txBody>
          <a:bodyPr wrap="square" rtlCol="0">
            <a:spAutoFit/>
          </a:bodyPr>
          <a:lstStyle/>
          <a:p>
            <a:pPr algn="ctr"/>
            <a:r>
              <a:rPr lang="en-US" sz="1260" dirty="0">
                <a:solidFill>
                  <a:schemeClr val="bg1"/>
                </a:solidFill>
              </a:rPr>
              <a:t>Images used in this presentation are</a:t>
            </a:r>
            <a:r>
              <a:rPr lang="en-US" sz="1260" baseline="0" dirty="0">
                <a:solidFill>
                  <a:schemeClr val="bg1"/>
                </a:solidFill>
              </a:rPr>
              <a:t> for educational purposes only.</a:t>
            </a:r>
            <a:endParaRPr lang="en-US" sz="1260" dirty="0">
              <a:solidFill>
                <a:schemeClr val="bg1"/>
              </a:solidFill>
            </a:endParaRPr>
          </a:p>
        </p:txBody>
      </p:sp>
    </p:spTree>
    <p:extLst>
      <p:ext uri="{BB962C8B-B14F-4D97-AF65-F5344CB8AC3E}">
        <p14:creationId xmlns:p14="http://schemas.microsoft.com/office/powerpoint/2010/main" val="350583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702" y="1100287"/>
            <a:ext cx="5174917" cy="4657426"/>
          </a:xfrm>
          <a:prstGeom prst="rect">
            <a:avLst/>
          </a:prstGeom>
        </p:spPr>
      </p:pic>
      <p:sp>
        <p:nvSpPr>
          <p:cNvPr id="18" name="TextBox 17"/>
          <p:cNvSpPr txBox="1"/>
          <p:nvPr userDrawn="1"/>
        </p:nvSpPr>
        <p:spPr>
          <a:xfrm>
            <a:off x="7071361" y="5052189"/>
            <a:ext cx="3754967" cy="424732"/>
          </a:xfrm>
          <a:prstGeom prst="rect">
            <a:avLst/>
          </a:prstGeom>
          <a:noFill/>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216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7071359" y="4594302"/>
            <a:ext cx="3754967" cy="463891"/>
          </a:xfrm>
        </p:spPr>
        <p:txBody>
          <a:bodyPr>
            <a:normAutofit/>
          </a:bodyPr>
          <a:lstStyle>
            <a:lvl1pPr marL="0" indent="0">
              <a:buNone/>
              <a:defRPr sz="216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7071361" y="4155560"/>
            <a:ext cx="3754967" cy="438742"/>
          </a:xfrm>
        </p:spPr>
        <p:txBody>
          <a:bodyPr>
            <a:normAutofit/>
          </a:bodyPr>
          <a:lstStyle>
            <a:lvl1pPr marL="0" indent="0">
              <a:buNone/>
              <a:defRPr sz="216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7071361" y="3165239"/>
            <a:ext cx="3754967" cy="623260"/>
          </a:xfrm>
        </p:spPr>
        <p:txBody>
          <a:bodyPr>
            <a:normAutofit/>
          </a:bodyPr>
          <a:lstStyle>
            <a:lvl1pPr marL="0" indent="0">
              <a:buNone/>
              <a:defRPr sz="216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7071361" y="2524137"/>
            <a:ext cx="3754967" cy="623260"/>
          </a:xfrm>
        </p:spPr>
        <p:txBody>
          <a:bodyPr>
            <a:normAutofit/>
          </a:bodyPr>
          <a:lstStyle>
            <a:lvl1pPr marL="0" indent="0">
              <a:buNone/>
              <a:defRPr sz="3360" b="1">
                <a:solidFill>
                  <a:schemeClr val="bg1"/>
                </a:solidFill>
              </a:defRPr>
            </a:lvl1pPr>
          </a:lstStyle>
          <a:p>
            <a:pPr lvl="0"/>
            <a:r>
              <a:rPr lang="en-US" dirty="0"/>
              <a:t>Name</a:t>
            </a:r>
          </a:p>
        </p:txBody>
      </p:sp>
      <p:sp>
        <p:nvSpPr>
          <p:cNvPr id="2" name="TextBox 1"/>
          <p:cNvSpPr txBox="1"/>
          <p:nvPr userDrawn="1"/>
        </p:nvSpPr>
        <p:spPr>
          <a:xfrm>
            <a:off x="7071361" y="1170892"/>
            <a:ext cx="4528457" cy="923329"/>
          </a:xfrm>
          <a:prstGeom prst="rect">
            <a:avLst/>
          </a:prstGeom>
          <a:noFill/>
        </p:spPr>
        <p:txBody>
          <a:bodyPr wrap="square" rtlCol="0">
            <a:spAutoFit/>
          </a:bodyPr>
          <a:lstStyle/>
          <a:p>
            <a:r>
              <a:rPr lang="en-US" sz="5280" b="1" dirty="0">
                <a:solidFill>
                  <a:schemeClr val="bg1"/>
                </a:solidFill>
              </a:rPr>
              <a:t>Thank</a:t>
            </a:r>
            <a:r>
              <a:rPr lang="en-US" sz="5280" b="1" baseline="0" dirty="0">
                <a:solidFill>
                  <a:schemeClr val="bg1"/>
                </a:solidFill>
              </a:rPr>
              <a:t> you!</a:t>
            </a:r>
          </a:p>
        </p:txBody>
      </p:sp>
    </p:spTree>
    <p:extLst>
      <p:ext uri="{BB962C8B-B14F-4D97-AF65-F5344CB8AC3E}">
        <p14:creationId xmlns:p14="http://schemas.microsoft.com/office/powerpoint/2010/main" val="3378890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702" y="1100287"/>
            <a:ext cx="5174917" cy="4657426"/>
          </a:xfrm>
          <a:prstGeom prst="rect">
            <a:avLst/>
          </a:prstGeom>
        </p:spPr>
      </p:pic>
      <p:sp>
        <p:nvSpPr>
          <p:cNvPr id="10" name="TextBox 9"/>
          <p:cNvSpPr txBox="1"/>
          <p:nvPr userDrawn="1"/>
        </p:nvSpPr>
        <p:spPr>
          <a:xfrm>
            <a:off x="1056710" y="6155290"/>
            <a:ext cx="5526900" cy="286232"/>
          </a:xfrm>
          <a:prstGeom prst="rect">
            <a:avLst/>
          </a:prstGeom>
          <a:noFill/>
        </p:spPr>
        <p:txBody>
          <a:bodyPr wrap="square" rtlCol="0">
            <a:spAutoFit/>
          </a:bodyPr>
          <a:lstStyle/>
          <a:p>
            <a:pPr algn="ctr"/>
            <a:r>
              <a:rPr lang="en-US" sz="1260" dirty="0">
                <a:solidFill>
                  <a:schemeClr val="bg1"/>
                </a:solidFill>
              </a:rPr>
              <a:t>Images used in this presentation are</a:t>
            </a:r>
            <a:r>
              <a:rPr lang="en-US" sz="1260" baseline="0" dirty="0">
                <a:solidFill>
                  <a:schemeClr val="bg1"/>
                </a:solidFill>
              </a:rPr>
              <a:t> for educational purposes only.</a:t>
            </a:r>
            <a:endParaRPr lang="en-US" sz="1260" dirty="0">
              <a:solidFill>
                <a:schemeClr val="bg1"/>
              </a:solidFill>
            </a:endParaRPr>
          </a:p>
        </p:txBody>
      </p:sp>
      <p:sp>
        <p:nvSpPr>
          <p:cNvPr id="18" name="TextBox 17"/>
          <p:cNvSpPr txBox="1"/>
          <p:nvPr userDrawn="1"/>
        </p:nvSpPr>
        <p:spPr>
          <a:xfrm>
            <a:off x="7071361" y="5052189"/>
            <a:ext cx="3754967" cy="424732"/>
          </a:xfrm>
          <a:prstGeom prst="rect">
            <a:avLst/>
          </a:prstGeom>
          <a:noFill/>
        </p:spPr>
        <p:txBody>
          <a:bodyPr wrap="square" rtlCol="0">
            <a:spAutoFit/>
          </a:bodyPr>
          <a:lstStyle/>
          <a:p>
            <a:pPr marL="0" marR="0" lvl="0" indent="0" algn="l" defTabSz="548640" rtl="0" eaLnBrk="1" fontAlgn="auto" latinLnBrk="0" hangingPunct="1">
              <a:lnSpc>
                <a:spcPct val="100000"/>
              </a:lnSpc>
              <a:spcBef>
                <a:spcPts val="0"/>
              </a:spcBef>
              <a:spcAft>
                <a:spcPts val="0"/>
              </a:spcAft>
              <a:buClrTx/>
              <a:buSzTx/>
              <a:buFontTx/>
              <a:buNone/>
              <a:tabLst/>
              <a:defRPr/>
            </a:pPr>
            <a:r>
              <a:rPr lang="en-US" sz="216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7071359" y="4594302"/>
            <a:ext cx="3754967" cy="463891"/>
          </a:xfrm>
        </p:spPr>
        <p:txBody>
          <a:bodyPr>
            <a:normAutofit/>
          </a:bodyPr>
          <a:lstStyle>
            <a:lvl1pPr marL="0" indent="0">
              <a:buNone/>
              <a:defRPr sz="216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7071361" y="4155560"/>
            <a:ext cx="3754967" cy="438742"/>
          </a:xfrm>
        </p:spPr>
        <p:txBody>
          <a:bodyPr>
            <a:normAutofit/>
          </a:bodyPr>
          <a:lstStyle>
            <a:lvl1pPr marL="0" indent="0">
              <a:buNone/>
              <a:defRPr sz="216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7071361" y="3165239"/>
            <a:ext cx="3754967" cy="623260"/>
          </a:xfrm>
        </p:spPr>
        <p:txBody>
          <a:bodyPr>
            <a:normAutofit/>
          </a:bodyPr>
          <a:lstStyle>
            <a:lvl1pPr marL="0" indent="0">
              <a:buNone/>
              <a:defRPr sz="216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7071361" y="2524137"/>
            <a:ext cx="3754967" cy="623260"/>
          </a:xfrm>
        </p:spPr>
        <p:txBody>
          <a:bodyPr>
            <a:normAutofit/>
          </a:bodyPr>
          <a:lstStyle>
            <a:lvl1pPr marL="0" indent="0">
              <a:buNone/>
              <a:defRPr sz="3360" b="1">
                <a:solidFill>
                  <a:schemeClr val="bg1"/>
                </a:solidFill>
              </a:defRPr>
            </a:lvl1pPr>
          </a:lstStyle>
          <a:p>
            <a:pPr lvl="0"/>
            <a:r>
              <a:rPr lang="en-US" dirty="0"/>
              <a:t>Name</a:t>
            </a:r>
          </a:p>
        </p:txBody>
      </p:sp>
      <p:sp>
        <p:nvSpPr>
          <p:cNvPr id="2" name="TextBox 1"/>
          <p:cNvSpPr txBox="1"/>
          <p:nvPr userDrawn="1"/>
        </p:nvSpPr>
        <p:spPr>
          <a:xfrm>
            <a:off x="7071361" y="1170892"/>
            <a:ext cx="4528457" cy="923329"/>
          </a:xfrm>
          <a:prstGeom prst="rect">
            <a:avLst/>
          </a:prstGeom>
          <a:noFill/>
        </p:spPr>
        <p:txBody>
          <a:bodyPr wrap="square" rtlCol="0">
            <a:spAutoFit/>
          </a:bodyPr>
          <a:lstStyle/>
          <a:p>
            <a:r>
              <a:rPr lang="en-US" sz="5280" b="1" dirty="0">
                <a:solidFill>
                  <a:schemeClr val="bg1"/>
                </a:solidFill>
              </a:rPr>
              <a:t>Thank</a:t>
            </a:r>
            <a:r>
              <a:rPr lang="en-US" sz="5280" b="1" baseline="0" dirty="0">
                <a:solidFill>
                  <a:schemeClr val="bg1"/>
                </a:solidFill>
              </a:rPr>
              <a:t> you!</a:t>
            </a:r>
          </a:p>
        </p:txBody>
      </p:sp>
    </p:spTree>
    <p:extLst>
      <p:ext uri="{BB962C8B-B14F-4D97-AF65-F5344CB8AC3E}">
        <p14:creationId xmlns:p14="http://schemas.microsoft.com/office/powerpoint/2010/main" val="2834231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userDrawn="1"/>
        </p:nvPicPr>
        <p:blipFill rotWithShape="1">
          <a:blip r:embed="rId2"/>
          <a:srcRect l="12408" t="11681" r="2939" b="25459"/>
          <a:stretch/>
        </p:blipFill>
        <p:spPr>
          <a:xfrm>
            <a:off x="1" y="-7400"/>
            <a:ext cx="12192000" cy="6296812"/>
          </a:xfrm>
          <a:prstGeom prst="rect">
            <a:avLst/>
          </a:prstGeom>
        </p:spPr>
      </p:pic>
      <p:sp>
        <p:nvSpPr>
          <p:cNvPr id="3" name="Subtitle 2"/>
          <p:cNvSpPr>
            <a:spLocks noGrp="1"/>
          </p:cNvSpPr>
          <p:nvPr>
            <p:ph type="subTitle" idx="1"/>
          </p:nvPr>
        </p:nvSpPr>
        <p:spPr>
          <a:xfrm>
            <a:off x="914400" y="3391498"/>
            <a:ext cx="9448800" cy="1752600"/>
          </a:xfrm>
        </p:spPr>
        <p:txBody>
          <a:bodyPr/>
          <a:lstStyle>
            <a:lvl1pPr marL="0" indent="0" algn="l">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914400" y="1532650"/>
            <a:ext cx="10363200" cy="1470025"/>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userDrawn="1"/>
        </p:nvSpPr>
        <p:spPr>
          <a:xfrm>
            <a:off x="-4334" y="4985216"/>
            <a:ext cx="12204595" cy="1375316"/>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baseline="-25000" dirty="0"/>
          </a:p>
        </p:txBody>
      </p:sp>
      <p:sp>
        <p:nvSpPr>
          <p:cNvPr id="11" name="Rectangle 8">
            <a:extLst>
              <a:ext uri="{FF2B5EF4-FFF2-40B4-BE49-F238E27FC236}">
                <a16:creationId xmlns:a16="http://schemas.microsoft.com/office/drawing/2014/main" id="{93AA097B-91BE-4997-B48C-79834B5304EA}"/>
              </a:ext>
            </a:extLst>
          </p:cNvPr>
          <p:cNvSpPr/>
          <p:nvPr userDrawn="1"/>
        </p:nvSpPr>
        <p:spPr>
          <a:xfrm>
            <a:off x="-2896" y="5277051"/>
            <a:ext cx="12203157" cy="1580104"/>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sp>
        <p:nvSpPr>
          <p:cNvPr id="14" name="Isosceles Triangle 14">
            <a:extLst>
              <a:ext uri="{FF2B5EF4-FFF2-40B4-BE49-F238E27FC236}">
                <a16:creationId xmlns:a16="http://schemas.microsoft.com/office/drawing/2014/main" id="{46030774-377F-4EB6-AADB-7D5DE162977D}"/>
              </a:ext>
            </a:extLst>
          </p:cNvPr>
          <p:cNvSpPr/>
          <p:nvPr userDrawn="1"/>
        </p:nvSpPr>
        <p:spPr>
          <a:xfrm>
            <a:off x="0" y="-7401"/>
            <a:ext cx="12219199" cy="361601"/>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7347283" y="5994164"/>
            <a:ext cx="4589343" cy="500656"/>
          </a:xfrm>
          <a:prstGeom prst="rect">
            <a:avLst/>
          </a:prstGeom>
        </p:spPr>
      </p:pic>
    </p:spTree>
    <p:extLst>
      <p:ext uri="{BB962C8B-B14F-4D97-AF65-F5344CB8AC3E}">
        <p14:creationId xmlns:p14="http://schemas.microsoft.com/office/powerpoint/2010/main" val="1682424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37102"/>
            <a:ext cx="10972800" cy="454352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z="96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867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19499"/>
            <a:ext cx="10972800" cy="418961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52428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2160" dirty="0">
              <a:effectLst/>
              <a:latin typeface="Segoe UI"/>
            </a:endParaRPr>
          </a:p>
        </p:txBody>
      </p:sp>
      <p:sp>
        <p:nvSpPr>
          <p:cNvPr id="2" name="Title 1"/>
          <p:cNvSpPr>
            <a:spLocks noGrp="1"/>
          </p:cNvSpPr>
          <p:nvPr>
            <p:ph type="title"/>
          </p:nvPr>
        </p:nvSpPr>
        <p:spPr>
          <a:xfrm>
            <a:off x="963084" y="4406901"/>
            <a:ext cx="10363200" cy="1362076"/>
          </a:xfrm>
        </p:spPr>
        <p:txBody>
          <a:bodyPr anchor="t"/>
          <a:lstStyle>
            <a:lvl1pPr algn="l">
              <a:defRPr sz="48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2">
                    <a:lumMod val="20000"/>
                    <a:lumOff val="80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2231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600201"/>
            <a:ext cx="5384800" cy="4106862"/>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09600" y="1600201"/>
            <a:ext cx="5384800" cy="4106862"/>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233405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93369" y="2347603"/>
            <a:ext cx="5389033" cy="344359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707841"/>
            <a:ext cx="5389033"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4" name="Content Placeholder 3"/>
          <p:cNvSpPr>
            <a:spLocks noGrp="1"/>
          </p:cNvSpPr>
          <p:nvPr>
            <p:ph sz="half" idx="2"/>
          </p:nvPr>
        </p:nvSpPr>
        <p:spPr>
          <a:xfrm>
            <a:off x="609600" y="2347603"/>
            <a:ext cx="5386917" cy="344359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07841"/>
            <a:ext cx="5386917" cy="639762"/>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4164349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72301"/>
            <a:ext cx="10972800" cy="1036976"/>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8921306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82029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37101"/>
            <a:ext cx="10972800" cy="438906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09600" y="371496"/>
            <a:ext cx="10972800" cy="11430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609600" y="6356986"/>
            <a:ext cx="2743200" cy="363854"/>
          </a:xfrm>
          <a:prstGeom prst="rect">
            <a:avLst/>
          </a:prstGeom>
        </p:spPr>
        <p:txBody>
          <a:bodyPr vert="horz" lIns="91440" tIns="45720" rIns="91440" bIns="45720" rtlCol="0" anchor="ctr"/>
          <a:lstStyle>
            <a:lvl1pPr algn="l">
              <a:defRPr sz="960">
                <a:solidFill>
                  <a:schemeClr val="tx1"/>
                </a:solidFill>
              </a:defRPr>
            </a:lvl1pPr>
          </a:lstStyle>
          <a:p>
            <a:fld id="{1D648693-0942-45E9-83AE-76FC568F9452}" type="slidenum">
              <a:rPr lang="en-US" smtClean="0"/>
              <a:pPr/>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userDrawn="1"/>
        </p:nvSpPr>
        <p:spPr>
          <a:xfrm>
            <a:off x="0" y="-7401"/>
            <a:ext cx="12219199" cy="361601"/>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lvl="0" algn="ctr"/>
            <a:endParaRPr lang="en-US" sz="2160" dirty="0">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18"/>
          <a:stretch>
            <a:fillRect/>
          </a:stretch>
        </p:blipFill>
        <p:spPr>
          <a:xfrm>
            <a:off x="9883560" y="5852033"/>
            <a:ext cx="1902041" cy="565895"/>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0" r:id="rId4"/>
    <p:sldLayoutId id="2147483651" r:id="rId5"/>
    <p:sldLayoutId id="2147483652" r:id="rId6"/>
    <p:sldLayoutId id="2147483653" r:id="rId7"/>
    <p:sldLayoutId id="2147483654" r:id="rId8"/>
    <p:sldLayoutId id="2147483655" r:id="rId9"/>
    <p:sldLayoutId id="2147483687" r:id="rId10"/>
    <p:sldLayoutId id="2147483658" r:id="rId11"/>
    <p:sldLayoutId id="2147483671" r:id="rId12"/>
    <p:sldLayoutId id="2147483659" r:id="rId13"/>
    <p:sldLayoutId id="2147483689" r:id="rId14"/>
    <p:sldLayoutId id="2147483672" r:id="rId15"/>
    <p:sldLayoutId id="2147483690"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F3F9622-E74D-4E73-B660-72F179A003C0}"/>
              </a:ext>
            </a:extLst>
          </p:cNvPr>
          <p:cNvSpPr>
            <a:spLocks noGrp="1"/>
          </p:cNvSpPr>
          <p:nvPr>
            <p:ph type="subTitle" idx="1"/>
          </p:nvPr>
        </p:nvSpPr>
        <p:spPr>
          <a:xfrm>
            <a:off x="914400" y="3232448"/>
            <a:ext cx="9448800" cy="2345266"/>
          </a:xfrm>
        </p:spPr>
        <p:txBody>
          <a:bodyPr vert="horz" lIns="91440" tIns="45720" rIns="91440" bIns="45720" rtlCol="0" anchor="t">
            <a:normAutofit fontScale="92500" lnSpcReduction="10000"/>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2000" dirty="0"/>
              <a:t>Melanye K. Johnson, Acting Deputy Chief Administrative Trademark Judge</a:t>
            </a:r>
            <a:endParaRPr lang="en-US" sz="2000" dirty="0">
              <a:cs typeface="Segoe UI"/>
            </a:endParaRPr>
          </a:p>
          <a:p>
            <a:r>
              <a:rPr lang="en-US" sz="2000" dirty="0">
                <a:cs typeface="Segoe UI"/>
              </a:rPr>
              <a:t>Trademark Trial and Appeal Board (TTAB)</a:t>
            </a:r>
          </a:p>
          <a:p>
            <a:endParaRPr lang="en-US" sz="2000" dirty="0">
              <a:cs typeface="Segoe UI"/>
            </a:endParaRPr>
          </a:p>
          <a:p>
            <a:r>
              <a:rPr lang="en-US" sz="2000" dirty="0">
                <a:cs typeface="Segoe UI"/>
              </a:rPr>
              <a:t>EUIPO IP Case Law Conference</a:t>
            </a:r>
          </a:p>
          <a:p>
            <a:r>
              <a:rPr lang="en-US" sz="2000" dirty="0">
                <a:cs typeface="Segoe UI"/>
              </a:rPr>
              <a:t>Alicante, Spain</a:t>
            </a:r>
          </a:p>
          <a:p>
            <a:r>
              <a:rPr lang="en-US" sz="2000" dirty="0">
                <a:cs typeface="Segoe UI"/>
              </a:rPr>
              <a:t>May 2026</a:t>
            </a:r>
            <a:endParaRPr lang="en-US" dirty="0"/>
          </a:p>
        </p:txBody>
      </p:sp>
      <p:sp>
        <p:nvSpPr>
          <p:cNvPr id="2" name="Title 1">
            <a:extLst>
              <a:ext uri="{FF2B5EF4-FFF2-40B4-BE49-F238E27FC236}">
                <a16:creationId xmlns:a16="http://schemas.microsoft.com/office/drawing/2014/main" id="{C0F06F77-5155-4E33-865C-09D3BAECC257}"/>
              </a:ext>
            </a:extLst>
          </p:cNvPr>
          <p:cNvSpPr>
            <a:spLocks noGrp="1"/>
          </p:cNvSpPr>
          <p:nvPr>
            <p:ph type="ctrTitle"/>
          </p:nvPr>
        </p:nvSpPr>
        <p:spPr/>
        <p:txBody>
          <a:bodyPr>
            <a:norm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3200" dirty="0">
                <a:cs typeface="Segoe UI"/>
              </a:rPr>
              <a:t>Iconic Marks Across Borders:  How Reputed and Famous Marks Are Treated in the United States</a:t>
            </a:r>
          </a:p>
        </p:txBody>
      </p:sp>
    </p:spTree>
    <p:extLst>
      <p:ext uri="{BB962C8B-B14F-4D97-AF65-F5344CB8AC3E}">
        <p14:creationId xmlns:p14="http://schemas.microsoft.com/office/powerpoint/2010/main" val="285835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3BE317-137A-8740-56AF-63A996D9C75D}"/>
              </a:ext>
            </a:extLst>
          </p:cNvPr>
          <p:cNvSpPr>
            <a:spLocks noGrp="1"/>
          </p:cNvSpPr>
          <p:nvPr>
            <p:ph type="sldNum" sz="quarter" idx="10"/>
          </p:nvPr>
        </p:nvSpPr>
        <p:spPr/>
        <p:txBody>
          <a:bodyPr/>
          <a:lstStyle/>
          <a:p>
            <a:fld id="{1D648693-0942-45E9-83AE-76FC568F9452}" type="slidenum">
              <a:rPr lang="en-US" smtClean="0"/>
              <a:pPr/>
              <a:t>2</a:t>
            </a:fld>
            <a:endParaRPr lang="en-US" dirty="0"/>
          </a:p>
        </p:txBody>
      </p:sp>
      <p:sp>
        <p:nvSpPr>
          <p:cNvPr id="6" name="Content Placeholder 5">
            <a:extLst>
              <a:ext uri="{FF2B5EF4-FFF2-40B4-BE49-F238E27FC236}">
                <a16:creationId xmlns:a16="http://schemas.microsoft.com/office/drawing/2014/main" id="{642F0A6D-1E5A-37C7-CD19-C4A379F18D97}"/>
              </a:ext>
            </a:extLst>
          </p:cNvPr>
          <p:cNvSpPr>
            <a:spLocks noGrp="1"/>
          </p:cNvSpPr>
          <p:nvPr>
            <p:ph sz="quarter" idx="4"/>
          </p:nvPr>
        </p:nvSpPr>
        <p:spPr>
          <a:xfrm>
            <a:off x="6193369" y="2347602"/>
            <a:ext cx="5389033" cy="3807391"/>
          </a:xfrm>
        </p:spPr>
        <p:txBody>
          <a:bodyPr>
            <a:normAutofit fontScale="55000" lnSpcReduction="20000"/>
          </a:bodyPr>
          <a:lstStyle/>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4400" b="1" i="0" u="none" strike="noStrike" kern="1200" cap="none" spc="0" normalizeH="0" baseline="0" noProof="0" dirty="0">
                <a:ln>
                  <a:noFill/>
                </a:ln>
                <a:solidFill>
                  <a:prstClr val="black"/>
                </a:solidFill>
                <a:effectLst/>
                <a:uLnTx/>
                <a:uFillTx/>
                <a:latin typeface="Segoe UI"/>
                <a:ea typeface="+mn-ea"/>
                <a:cs typeface="Segoe UI"/>
              </a:rPr>
              <a:t>The United States does not create, or consult, famous mark registries.</a:t>
            </a:r>
            <a:endParaRPr kumimoji="0" lang="en-US" sz="4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900"/>
              </a:spcBef>
              <a:spcAft>
                <a:spcPts val="0"/>
              </a:spcAft>
              <a:buClrTx/>
              <a:buSzTx/>
              <a:buFont typeface="Arial"/>
              <a:buNone/>
              <a:tabLst/>
              <a:defRPr/>
            </a:pPr>
            <a:endParaRPr kumimoji="0" lang="en-US" sz="4400" b="1" i="0" u="none" strike="noStrike" kern="1200" cap="none" spc="0" normalizeH="0" baseline="0" noProof="0" dirty="0">
              <a:ln>
                <a:noFill/>
              </a:ln>
              <a:solidFill>
                <a:prstClr val="black"/>
              </a:solidFill>
              <a:effectLst/>
              <a:uLnTx/>
              <a:uFillTx/>
              <a:latin typeface="Segoe UI"/>
              <a:ea typeface="+mn-ea"/>
              <a:cs typeface="Segoe UI"/>
            </a:endParaRP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4400" b="1" i="0" u="none" strike="noStrike" kern="1200" cap="none" spc="0" normalizeH="0" baseline="0" noProof="0" dirty="0">
                <a:ln>
                  <a:noFill/>
                </a:ln>
                <a:solidFill>
                  <a:prstClr val="black"/>
                </a:solidFill>
                <a:effectLst/>
                <a:uLnTx/>
                <a:uFillTx/>
                <a:latin typeface="Segoe UI"/>
                <a:ea typeface="+mn-ea"/>
                <a:cs typeface="Segoe UI"/>
              </a:rPr>
              <a:t>The United States does not create, or consult, well-known mark registries.</a:t>
            </a:r>
            <a:endParaRPr kumimoji="0" lang="en-US" sz="4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900"/>
              </a:spcBef>
              <a:spcAft>
                <a:spcPts val="0"/>
              </a:spcAft>
              <a:buClrTx/>
              <a:buSzTx/>
              <a:buFont typeface="Arial"/>
              <a:buNone/>
              <a:tabLst/>
              <a:defRPr/>
            </a:pPr>
            <a:endParaRPr kumimoji="0" lang="en-US" sz="4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100000"/>
              </a:lnSpc>
              <a:spcBef>
                <a:spcPts val="900"/>
              </a:spcBef>
              <a:spcAft>
                <a:spcPts val="0"/>
              </a:spcAft>
              <a:buClrTx/>
              <a:buSzTx/>
              <a:buFont typeface="Arial"/>
              <a:buChar char="•"/>
              <a:tabLst/>
              <a:defRPr/>
            </a:pPr>
            <a:r>
              <a:rPr kumimoji="0" lang="en-US" sz="4400" b="1" i="0" u="none" strike="noStrike" kern="1200" cap="none" spc="0" normalizeH="0" baseline="0" noProof="0" dirty="0">
                <a:ln>
                  <a:noFill/>
                </a:ln>
                <a:solidFill>
                  <a:prstClr val="black"/>
                </a:solidFill>
                <a:effectLst/>
                <a:uLnTx/>
                <a:uFillTx/>
                <a:latin typeface="Segoe UI"/>
                <a:ea typeface="+mn-ea"/>
                <a:cs typeface="Segoe UI"/>
              </a:rPr>
              <a:t>FAME MUST BE PROVEN — WITH SUBSTANTIAL EVIDENCE — IN </a:t>
            </a:r>
            <a:r>
              <a:rPr kumimoji="0" lang="en-US" sz="4400" b="1" i="0" u="sng" strike="noStrike" kern="1200" cap="none" spc="0" normalizeH="0" baseline="0" noProof="0" dirty="0">
                <a:ln>
                  <a:noFill/>
                </a:ln>
                <a:solidFill>
                  <a:prstClr val="black"/>
                </a:solidFill>
                <a:effectLst/>
                <a:uLnTx/>
                <a:uFillTx/>
                <a:latin typeface="Segoe UI"/>
                <a:ea typeface="+mn-ea"/>
                <a:cs typeface="Segoe UI"/>
              </a:rPr>
              <a:t>EVERY</a:t>
            </a:r>
            <a:r>
              <a:rPr kumimoji="0" lang="en-US" sz="4400" b="1" i="0" u="none" strike="noStrike" kern="1200" cap="none" spc="0" normalizeH="0" baseline="0" noProof="0" dirty="0">
                <a:ln>
                  <a:noFill/>
                </a:ln>
                <a:solidFill>
                  <a:prstClr val="black"/>
                </a:solidFill>
                <a:effectLst/>
                <a:uLnTx/>
                <a:uFillTx/>
                <a:latin typeface="Segoe UI"/>
                <a:ea typeface="+mn-ea"/>
                <a:cs typeface="Segoe UI"/>
              </a:rPr>
              <a:t> </a:t>
            </a:r>
            <a:r>
              <a:rPr kumimoji="0" lang="en-US" sz="4400" b="1" i="0" u="sng" strike="noStrike" kern="1200" cap="none" spc="0" normalizeH="0" baseline="0" noProof="0" dirty="0">
                <a:ln>
                  <a:noFill/>
                </a:ln>
                <a:solidFill>
                  <a:prstClr val="black"/>
                </a:solidFill>
                <a:effectLst/>
                <a:uLnTx/>
                <a:uFillTx/>
                <a:latin typeface="Segoe UI"/>
                <a:ea typeface="+mn-ea"/>
                <a:cs typeface="Segoe UI"/>
              </a:rPr>
              <a:t>SINGLE</a:t>
            </a:r>
            <a:r>
              <a:rPr kumimoji="0" lang="en-US" sz="4400" b="1" i="0" u="none" strike="noStrike" kern="1200" cap="none" spc="0" normalizeH="0" baseline="0" noProof="0" dirty="0">
                <a:ln>
                  <a:noFill/>
                </a:ln>
                <a:solidFill>
                  <a:prstClr val="black"/>
                </a:solidFill>
                <a:effectLst/>
                <a:uLnTx/>
                <a:uFillTx/>
                <a:latin typeface="Segoe UI"/>
                <a:ea typeface="+mn-ea"/>
                <a:cs typeface="Segoe UI"/>
              </a:rPr>
              <a:t> </a:t>
            </a:r>
            <a:r>
              <a:rPr kumimoji="0" lang="en-US" sz="4400" b="1" i="0" u="sng" strike="noStrike" kern="1200" cap="none" spc="0" normalizeH="0" baseline="0" noProof="0" dirty="0">
                <a:ln>
                  <a:noFill/>
                </a:ln>
                <a:solidFill>
                  <a:prstClr val="black"/>
                </a:solidFill>
                <a:effectLst/>
                <a:uLnTx/>
                <a:uFillTx/>
                <a:latin typeface="Segoe UI"/>
                <a:ea typeface="+mn-ea"/>
                <a:cs typeface="Segoe UI"/>
              </a:rPr>
              <a:t>CASE</a:t>
            </a:r>
            <a:r>
              <a:rPr kumimoji="0" lang="en-US" sz="4400" b="1" i="0" u="none" strike="noStrike" kern="1200" cap="none" spc="0" normalizeH="0" baseline="0" noProof="0" dirty="0">
                <a:ln>
                  <a:noFill/>
                </a:ln>
                <a:solidFill>
                  <a:prstClr val="black"/>
                </a:solidFill>
                <a:effectLst/>
                <a:uLnTx/>
                <a:uFillTx/>
                <a:latin typeface="Segoe UI"/>
                <a:ea typeface="+mn-ea"/>
                <a:cs typeface="Segoe UI"/>
              </a:rPr>
              <a:t>.</a:t>
            </a:r>
          </a:p>
          <a:p>
            <a:endParaRPr lang="en-US" dirty="0"/>
          </a:p>
        </p:txBody>
      </p:sp>
      <p:sp>
        <p:nvSpPr>
          <p:cNvPr id="5" name="Text Placeholder 4">
            <a:extLst>
              <a:ext uri="{FF2B5EF4-FFF2-40B4-BE49-F238E27FC236}">
                <a16:creationId xmlns:a16="http://schemas.microsoft.com/office/drawing/2014/main" id="{2F10A236-09BC-7EFD-C951-FE6B891F5055}"/>
              </a:ext>
            </a:extLst>
          </p:cNvPr>
          <p:cNvSpPr>
            <a:spLocks noGrp="1"/>
          </p:cNvSpPr>
          <p:nvPr>
            <p:ph type="body" sz="quarter" idx="3"/>
          </p:nvPr>
        </p:nvSpPr>
        <p:spPr>
          <a:xfrm>
            <a:off x="6193369" y="1707841"/>
            <a:ext cx="5389033" cy="484753"/>
          </a:xfrm>
        </p:spPr>
        <p:txBody>
          <a:bodyPr>
            <a:normAutofit fontScale="77500" lnSpcReduction="20000"/>
          </a:bodyPr>
          <a:lstStyle/>
          <a:p>
            <a:r>
              <a:rPr lang="en-US" dirty="0"/>
              <a:t>Famous/Well-Known Marks in the USA:</a:t>
            </a:r>
          </a:p>
        </p:txBody>
      </p:sp>
      <p:sp>
        <p:nvSpPr>
          <p:cNvPr id="10243" name="Rectangle 3"/>
          <p:cNvSpPr>
            <a:spLocks noGrp="1" noChangeArrowheads="1"/>
          </p:cNvSpPr>
          <p:nvPr>
            <p:ph sz="half" idx="2"/>
          </p:nvPr>
        </p:nvSpPr>
        <p:spPr>
          <a:xfrm>
            <a:off x="609600" y="2347602"/>
            <a:ext cx="5386917" cy="4009383"/>
          </a:xfrm>
        </p:spPr>
        <p:txBody>
          <a:bodyPr vert="horz" lIns="91440" tIns="45720" rIns="91440" bIns="45720" rtlCol="0" anchor="t">
            <a:normAutofit fontScale="55000" lnSpcReduction="20000"/>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pPr>
              <a:lnSpc>
                <a:spcPct val="120000"/>
              </a:lnSpc>
            </a:pPr>
            <a:r>
              <a:rPr lang="en-US" sz="3800" dirty="0"/>
              <a:t>Administrative Tribunal within the U.S. Patent and Trademark Office </a:t>
            </a:r>
          </a:p>
          <a:p>
            <a:pPr>
              <a:lnSpc>
                <a:spcPct val="120000"/>
              </a:lnSpc>
            </a:pPr>
            <a:r>
              <a:rPr lang="en-US" sz="3800" dirty="0"/>
              <a:t>Right to registration: TTAB considers only the right to </a:t>
            </a:r>
            <a:r>
              <a:rPr lang="en-US" sz="3800" b="1" i="1" dirty="0"/>
              <a:t>registration</a:t>
            </a:r>
            <a:r>
              <a:rPr lang="en-US" sz="3800" dirty="0"/>
              <a:t>, not the right to use </a:t>
            </a:r>
            <a:endParaRPr lang="en-US" sz="3800" dirty="0">
              <a:cs typeface="Segoe UI"/>
            </a:endParaRPr>
          </a:p>
          <a:p>
            <a:pPr>
              <a:lnSpc>
                <a:spcPct val="120000"/>
              </a:lnSpc>
            </a:pPr>
            <a:r>
              <a:rPr lang="en-US" sz="3800" dirty="0"/>
              <a:t>No related issues and </a:t>
            </a:r>
            <a:r>
              <a:rPr lang="en-US" sz="3800" b="1" i="1" dirty="0"/>
              <a:t>cannot award damages</a:t>
            </a:r>
            <a:r>
              <a:rPr lang="en-US" sz="3800" dirty="0"/>
              <a:t> or attorney fees, or issue injunctions, etc.</a:t>
            </a:r>
          </a:p>
          <a:p>
            <a:pPr>
              <a:lnSpc>
                <a:spcPct val="120000"/>
              </a:lnSpc>
            </a:pPr>
            <a:r>
              <a:rPr kumimoji="0" lang="en-US" sz="3800" b="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Main types of proceedings: </a:t>
            </a:r>
            <a:r>
              <a:rPr kumimoji="0" lang="en-US" sz="38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Ex</a:t>
            </a:r>
            <a:r>
              <a:rPr lang="en-US" sz="3800" i="1" dirty="0"/>
              <a:t> </a:t>
            </a:r>
            <a:r>
              <a:rPr lang="en-US" sz="3800" i="1" dirty="0" err="1"/>
              <a:t>parte</a:t>
            </a:r>
            <a:r>
              <a:rPr lang="en-US" sz="3800" i="1" dirty="0"/>
              <a:t> </a:t>
            </a:r>
            <a:r>
              <a:rPr lang="en-US" sz="3800" dirty="0"/>
              <a:t>appeals of applications; </a:t>
            </a:r>
            <a:r>
              <a:rPr lang="en-US" sz="3800" i="1" dirty="0"/>
              <a:t>inter partes</a:t>
            </a:r>
            <a:r>
              <a:rPr lang="en-US" sz="3800" dirty="0"/>
              <a:t> trials (oppositions and cancellations).</a:t>
            </a:r>
          </a:p>
          <a:p>
            <a:pPr>
              <a:lnSpc>
                <a:spcPct val="120000"/>
              </a:lnSpc>
            </a:pPr>
            <a:endParaRPr lang="en-US" sz="3800" dirty="0">
              <a:cs typeface="Segoe UI"/>
            </a:endParaRPr>
          </a:p>
          <a:p>
            <a:pPr indent="0">
              <a:lnSpc>
                <a:spcPct val="120000"/>
              </a:lnSpc>
              <a:buNone/>
            </a:pPr>
            <a:endParaRPr lang="en-US" sz="3200" dirty="0">
              <a:cs typeface="Segoe UI"/>
            </a:endParaRPr>
          </a:p>
        </p:txBody>
      </p:sp>
      <p:sp>
        <p:nvSpPr>
          <p:cNvPr id="4" name="Text Placeholder 3">
            <a:extLst>
              <a:ext uri="{FF2B5EF4-FFF2-40B4-BE49-F238E27FC236}">
                <a16:creationId xmlns:a16="http://schemas.microsoft.com/office/drawing/2014/main" id="{530760DA-6BBC-B821-973E-69D5A5C5D438}"/>
              </a:ext>
            </a:extLst>
          </p:cNvPr>
          <p:cNvSpPr>
            <a:spLocks noGrp="1"/>
          </p:cNvSpPr>
          <p:nvPr>
            <p:ph type="body" idx="1"/>
          </p:nvPr>
        </p:nvSpPr>
        <p:spPr>
          <a:xfrm>
            <a:off x="609600" y="1707841"/>
            <a:ext cx="5386917" cy="484753"/>
          </a:xfrm>
        </p:spPr>
        <p:txBody>
          <a:bodyPr>
            <a:normAutofit fontScale="77500" lnSpcReduction="20000"/>
          </a:bodyPr>
          <a:lstStyle/>
          <a:p>
            <a:r>
              <a:rPr lang="en-US" sz="2800" dirty="0"/>
              <a:t>The TTAB:  Limited jurisdiction</a:t>
            </a:r>
            <a:endParaRPr lang="en-US" dirty="0"/>
          </a:p>
        </p:txBody>
      </p:sp>
      <p:sp>
        <p:nvSpPr>
          <p:cNvPr id="10242" name="Rectangle 2"/>
          <p:cNvSpPr>
            <a:spLocks noGrp="1" noChangeArrowheads="1"/>
          </p:cNvSpPr>
          <p:nvPr>
            <p:ph type="title"/>
          </p:nvPr>
        </p:nvSpPr>
        <p:spPr>
          <a:xfrm>
            <a:off x="609600" y="371496"/>
            <a:ext cx="10972800" cy="788710"/>
          </a:xfrm>
        </p:spPr>
        <p:txBody>
          <a:bodyPr>
            <a:norm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3200" dirty="0">
                <a:cs typeface="Segoe UI"/>
              </a:rPr>
              <a:t>Setting the Stage</a:t>
            </a:r>
          </a:p>
        </p:txBody>
      </p:sp>
    </p:spTree>
    <p:extLst>
      <p:ext uri="{BB962C8B-B14F-4D97-AF65-F5344CB8AC3E}">
        <p14:creationId xmlns:p14="http://schemas.microsoft.com/office/powerpoint/2010/main" val="2751078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A76F1F3-E397-BB17-CBCA-E9D334B849AC}"/>
              </a:ext>
            </a:extLst>
          </p:cNvPr>
          <p:cNvSpPr>
            <a:spLocks noGrp="1"/>
          </p:cNvSpPr>
          <p:nvPr>
            <p:ph type="sldNum" sz="quarter" idx="10"/>
          </p:nvPr>
        </p:nvSpPr>
        <p:spPr>
          <a:xfrm>
            <a:off x="685800" y="6341165"/>
            <a:ext cx="357809" cy="379675"/>
          </a:xfrm>
        </p:spPr>
        <p:txBody>
          <a:bodyPr/>
          <a:lstStyle/>
          <a:p>
            <a:fld id="{1D648693-0942-45E9-83AE-76FC568F9452}" type="slidenum">
              <a:rPr lang="en-US" smtClean="0"/>
              <a:pPr/>
              <a:t>3</a:t>
            </a:fld>
            <a:endParaRPr lang="en-US" dirty="0"/>
          </a:p>
        </p:txBody>
      </p:sp>
      <p:sp>
        <p:nvSpPr>
          <p:cNvPr id="2" name="Content Placeholder 1">
            <a:extLst>
              <a:ext uri="{FF2B5EF4-FFF2-40B4-BE49-F238E27FC236}">
                <a16:creationId xmlns:a16="http://schemas.microsoft.com/office/drawing/2014/main" id="{49B6AF5C-AC18-0DCB-E6BB-EBEC31483B99}"/>
              </a:ext>
            </a:extLst>
          </p:cNvPr>
          <p:cNvSpPr>
            <a:spLocks noGrp="1"/>
          </p:cNvSpPr>
          <p:nvPr>
            <p:ph idx="1"/>
          </p:nvPr>
        </p:nvSpPr>
        <p:spPr>
          <a:xfrm>
            <a:off x="609600" y="894735"/>
            <a:ext cx="10972800" cy="5817207"/>
          </a:xfrm>
        </p:spPr>
        <p:txBody>
          <a:bodyPr vert="horz" lIns="91440" tIns="45720" rIns="91440" bIns="45720" rtlCol="0" anchor="t">
            <a:noAutofit/>
          </a:bodyPr>
          <a:lstStyle/>
          <a:p>
            <a:pPr marL="0" indent="0">
              <a:buNone/>
            </a:pPr>
            <a:r>
              <a:rPr lang="en-US" sz="2400" b="1" dirty="0">
                <a:highlight>
                  <a:srgbClr val="FFFFFF"/>
                </a:highlight>
                <a:latin typeface="Segoe UI"/>
                <a:cs typeface="Segoe UI"/>
              </a:rPr>
              <a:t>“The prior trademark’s level of recognition and fame.” (Factor #5)</a:t>
            </a:r>
          </a:p>
          <a:p>
            <a:pPr marL="0" indent="0">
              <a:buNone/>
            </a:pPr>
            <a:r>
              <a:rPr lang="fr-FR" sz="2400" i="1" dirty="0"/>
              <a:t>In re E. I. du Pont de Nemours &amp; Co.</a:t>
            </a:r>
            <a:r>
              <a:rPr lang="fr-FR" sz="2400" dirty="0"/>
              <a:t>, 476 F.2d 1357 (C.C.P.A. 1973)</a:t>
            </a:r>
          </a:p>
          <a:p>
            <a:pPr marL="0" indent="0">
              <a:buNone/>
            </a:pPr>
            <a:r>
              <a:rPr lang="en-US" sz="2400" dirty="0">
                <a:latin typeface="Segoe UI Semibold"/>
                <a:cs typeface="Segoe UI Semibold"/>
              </a:rPr>
              <a:t>Non-exhaustive list of factors to determine the FAME OF THE </a:t>
            </a:r>
            <a:r>
              <a:rPr lang="en-US" sz="2400" u="sng" dirty="0">
                <a:latin typeface="Segoe UI Semibold"/>
                <a:cs typeface="Segoe UI Semibold"/>
              </a:rPr>
              <a:t>PRIOR</a:t>
            </a:r>
            <a:r>
              <a:rPr lang="en-US" sz="2400" dirty="0">
                <a:latin typeface="Segoe UI Semibold"/>
                <a:cs typeface="Segoe UI Semibold"/>
              </a:rPr>
              <a:t> MARK in Opposition and Cancellation proceedings:</a:t>
            </a:r>
            <a:endParaRPr lang="en-US" sz="2400" dirty="0"/>
          </a:p>
          <a:p>
            <a:pPr>
              <a:buFont typeface="Arial" panose="020B0604020202020204" pitchFamily="34" charset="0"/>
              <a:buChar char="•"/>
            </a:pPr>
            <a:r>
              <a:rPr lang="en-US" sz="2400" b="1" dirty="0">
                <a:latin typeface="Tahoma"/>
                <a:ea typeface="Tahoma"/>
                <a:cs typeface="Tahoma"/>
              </a:rPr>
              <a:t>Duration</a:t>
            </a:r>
            <a:r>
              <a:rPr lang="en-US" sz="2400" dirty="0">
                <a:latin typeface="Tahoma"/>
                <a:ea typeface="Tahoma"/>
                <a:cs typeface="Tahoma"/>
              </a:rPr>
              <a:t> and </a:t>
            </a:r>
            <a:r>
              <a:rPr lang="en-US" sz="2400" b="1" dirty="0">
                <a:latin typeface="Tahoma"/>
                <a:ea typeface="Tahoma"/>
                <a:cs typeface="Tahoma"/>
              </a:rPr>
              <a:t>extent</a:t>
            </a:r>
            <a:r>
              <a:rPr lang="en-US" sz="2400" dirty="0">
                <a:latin typeface="Tahoma"/>
                <a:ea typeface="Tahoma"/>
                <a:cs typeface="Tahoma"/>
              </a:rPr>
              <a:t> of </a:t>
            </a:r>
            <a:r>
              <a:rPr lang="en-US" sz="2400" b="1" dirty="0">
                <a:latin typeface="Tahoma"/>
                <a:ea typeface="Tahoma"/>
                <a:cs typeface="Tahoma"/>
              </a:rPr>
              <a:t>use </a:t>
            </a:r>
            <a:r>
              <a:rPr lang="en-US" sz="2400" dirty="0">
                <a:latin typeface="Tahoma"/>
                <a:ea typeface="Tahoma"/>
                <a:cs typeface="Tahoma"/>
              </a:rPr>
              <a:t>of the mark</a:t>
            </a:r>
            <a:endParaRPr lang="en-US" sz="2400" dirty="0"/>
          </a:p>
          <a:p>
            <a:r>
              <a:rPr lang="en-US" sz="2400" dirty="0">
                <a:latin typeface="Tahoma"/>
                <a:ea typeface="Tahoma"/>
                <a:cs typeface="Tahoma"/>
              </a:rPr>
              <a:t>Duration and extent of </a:t>
            </a:r>
            <a:r>
              <a:rPr lang="en-US" sz="2400" b="1" dirty="0">
                <a:latin typeface="Tahoma"/>
                <a:ea typeface="Tahoma"/>
                <a:cs typeface="Tahoma"/>
              </a:rPr>
              <a:t>sales and</a:t>
            </a:r>
            <a:r>
              <a:rPr lang="en-US" sz="2400" dirty="0">
                <a:latin typeface="Tahoma"/>
                <a:ea typeface="Tahoma"/>
                <a:cs typeface="Tahoma"/>
              </a:rPr>
              <a:t> </a:t>
            </a:r>
            <a:r>
              <a:rPr lang="en-US" sz="2400" b="1" dirty="0">
                <a:latin typeface="Tahoma"/>
                <a:ea typeface="Tahoma"/>
                <a:cs typeface="Tahoma"/>
              </a:rPr>
              <a:t>advertising</a:t>
            </a:r>
            <a:r>
              <a:rPr lang="en-US" sz="2400" dirty="0">
                <a:latin typeface="Tahoma"/>
                <a:ea typeface="Tahoma"/>
                <a:cs typeface="Tahoma"/>
              </a:rPr>
              <a:t> of the mark</a:t>
            </a:r>
            <a:endParaRPr lang="en-US" sz="2400" dirty="0"/>
          </a:p>
          <a:p>
            <a:r>
              <a:rPr lang="en-US" sz="2400" dirty="0">
                <a:latin typeface="Tahoma"/>
                <a:ea typeface="Tahoma"/>
                <a:cs typeface="Tahoma"/>
              </a:rPr>
              <a:t>Extent of </a:t>
            </a:r>
            <a:r>
              <a:rPr lang="en-US" sz="2400" b="1" dirty="0">
                <a:latin typeface="Tahoma"/>
                <a:ea typeface="Tahoma"/>
                <a:cs typeface="Tahoma"/>
              </a:rPr>
              <a:t>geographical trading area</a:t>
            </a:r>
            <a:endParaRPr lang="en-US" sz="2400" dirty="0"/>
          </a:p>
          <a:p>
            <a:r>
              <a:rPr lang="en-US" sz="2400" b="1" dirty="0">
                <a:latin typeface="Tahoma"/>
                <a:ea typeface="Tahoma"/>
                <a:cs typeface="Tahoma"/>
              </a:rPr>
              <a:t>Channels of trade</a:t>
            </a:r>
            <a:endParaRPr lang="en-US" sz="2400" dirty="0"/>
          </a:p>
          <a:p>
            <a:r>
              <a:rPr lang="en-US" sz="2400" dirty="0">
                <a:latin typeface="Tahoma"/>
                <a:ea typeface="Tahoma"/>
                <a:cs typeface="Tahoma"/>
              </a:rPr>
              <a:t>Degree of </a:t>
            </a:r>
            <a:r>
              <a:rPr lang="en-US" sz="2400" b="1" dirty="0">
                <a:latin typeface="Tahoma"/>
                <a:ea typeface="Tahoma"/>
                <a:cs typeface="Tahoma"/>
              </a:rPr>
              <a:t>recognition of the mark in those channels of trade</a:t>
            </a:r>
          </a:p>
          <a:p>
            <a:r>
              <a:rPr lang="en-US" sz="2400" b="1" dirty="0">
                <a:latin typeface="Tahoma"/>
                <a:ea typeface="Tahoma"/>
                <a:cs typeface="Tahoma"/>
              </a:rPr>
              <a:t>Unsolicited publicity</a:t>
            </a:r>
          </a:p>
          <a:p>
            <a:r>
              <a:rPr lang="en-US" sz="2400" dirty="0">
                <a:latin typeface="Tahoma"/>
                <a:ea typeface="Tahoma"/>
                <a:cs typeface="Tahoma"/>
              </a:rPr>
              <a:t>Whether the mark is </a:t>
            </a:r>
            <a:r>
              <a:rPr lang="en-US" sz="2400" b="1" dirty="0">
                <a:latin typeface="Tahoma"/>
                <a:ea typeface="Tahoma"/>
                <a:cs typeface="Tahoma"/>
              </a:rPr>
              <a:t>registered</a:t>
            </a:r>
          </a:p>
          <a:p>
            <a:pPr marL="0" indent="0">
              <a:buNone/>
            </a:pPr>
            <a:endParaRPr lang="fr-FR" sz="1800" dirty="0"/>
          </a:p>
          <a:p>
            <a:endParaRPr lang="en-US" sz="1800" b="1" dirty="0"/>
          </a:p>
          <a:p>
            <a:endParaRPr lang="en-US" sz="1800" dirty="0">
              <a:highlight>
                <a:srgbClr val="FFFFFF"/>
              </a:highlight>
              <a:latin typeface="+mn-lt"/>
              <a:cs typeface="Segoe UI"/>
            </a:endParaRPr>
          </a:p>
        </p:txBody>
      </p:sp>
      <p:sp>
        <p:nvSpPr>
          <p:cNvPr id="3" name="Title 2">
            <a:extLst>
              <a:ext uri="{FF2B5EF4-FFF2-40B4-BE49-F238E27FC236}">
                <a16:creationId xmlns:a16="http://schemas.microsoft.com/office/drawing/2014/main" id="{E4A0891F-F707-6AE8-73D0-5230CCCE169E}"/>
              </a:ext>
            </a:extLst>
          </p:cNvPr>
          <p:cNvSpPr>
            <a:spLocks noGrp="1"/>
          </p:cNvSpPr>
          <p:nvPr>
            <p:ph type="title"/>
          </p:nvPr>
        </p:nvSpPr>
        <p:spPr>
          <a:xfrm>
            <a:off x="656303" y="371496"/>
            <a:ext cx="10972800" cy="523239"/>
          </a:xfrm>
        </p:spPr>
        <p:txBody>
          <a:bodyPr>
            <a:noAutofit/>
          </a:bodyPr>
          <a:lstStyle/>
          <a:p>
            <a:r>
              <a:rPr lang="en-US" sz="3200" dirty="0">
                <a:cs typeface="Segoe UI"/>
              </a:rPr>
              <a:t>I.	LoC:  The “Fame” Factor under Lanham Act </a:t>
            </a:r>
            <a:r>
              <a:rPr lang="en-US" sz="3200" dirty="0">
                <a:ea typeface="+mn-lt"/>
                <a:cs typeface="+mn-lt"/>
              </a:rPr>
              <a:t>§ 2(d)</a:t>
            </a:r>
            <a:endParaRPr lang="en-US" sz="3200" dirty="0">
              <a:cs typeface="Segoe UI"/>
            </a:endParaRPr>
          </a:p>
        </p:txBody>
      </p:sp>
    </p:spTree>
    <p:extLst>
      <p:ext uri="{BB962C8B-B14F-4D97-AF65-F5344CB8AC3E}">
        <p14:creationId xmlns:p14="http://schemas.microsoft.com/office/powerpoint/2010/main" val="38793967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3559342-ABC6-627E-58DE-FFFBA6925893}"/>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
        <p:nvSpPr>
          <p:cNvPr id="10" name="TextBox 9">
            <a:extLst>
              <a:ext uri="{FF2B5EF4-FFF2-40B4-BE49-F238E27FC236}">
                <a16:creationId xmlns:a16="http://schemas.microsoft.com/office/drawing/2014/main" id="{483C59F6-922B-C506-038B-8F9FD2AEEE18}"/>
              </a:ext>
            </a:extLst>
          </p:cNvPr>
          <p:cNvSpPr txBox="1"/>
          <p:nvPr/>
        </p:nvSpPr>
        <p:spPr>
          <a:xfrm>
            <a:off x="1157747" y="6156328"/>
            <a:ext cx="6813435" cy="369332"/>
          </a:xfrm>
          <a:prstGeom prst="rect">
            <a:avLst/>
          </a:prstGeom>
          <a:noFill/>
        </p:spPr>
        <p:txBody>
          <a:bodyPr wrap="square">
            <a:spAutoFit/>
          </a:bodyPr>
          <a:lstStyle/>
          <a:p>
            <a:r>
              <a:rPr lang="en-US" i="1" dirty="0"/>
              <a:t>Starbucks U.S. Brands, LLC v. Ruben</a:t>
            </a:r>
            <a:r>
              <a:rPr lang="en-US" dirty="0"/>
              <a:t>, 78 USPQ2d 1741 (TTAB 2006)</a:t>
            </a:r>
          </a:p>
        </p:txBody>
      </p:sp>
      <p:sp>
        <p:nvSpPr>
          <p:cNvPr id="2" name="Content Placeholder 1">
            <a:extLst>
              <a:ext uri="{FF2B5EF4-FFF2-40B4-BE49-F238E27FC236}">
                <a16:creationId xmlns:a16="http://schemas.microsoft.com/office/drawing/2014/main" id="{0CE2D9FC-3D14-1506-8A0B-70FEFA388AF6}"/>
              </a:ext>
            </a:extLst>
          </p:cNvPr>
          <p:cNvSpPr>
            <a:spLocks noGrp="1"/>
          </p:cNvSpPr>
          <p:nvPr>
            <p:ph sz="half" idx="2"/>
          </p:nvPr>
        </p:nvSpPr>
        <p:spPr>
          <a:xfrm>
            <a:off x="6148439" y="1150936"/>
            <a:ext cx="5384800" cy="4106862"/>
          </a:xfrm>
        </p:spPr>
        <p:txBody>
          <a:bodyPr vert="horz" lIns="91440" tIns="45720" rIns="91440" bIns="45720" rtlCol="0" anchor="t">
            <a:noAutofit/>
          </a:bodyPr>
          <a:lstStyle/>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2001-2004: $10 billion USD in sales and $150 million USD in marketing expenditures</a:t>
            </a: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5,000 company-owned and licensed stores in USA</a:t>
            </a: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11 million consumer transactions per week</a:t>
            </a: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350,000 "hits" per week at Starbucks website</a:t>
            </a: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2004: Nearly half of all US consumers had visited a Starbucks store.</a:t>
            </a: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Surveys</a:t>
            </a: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indent="0">
              <a:lnSpc>
                <a:spcPct val="90000"/>
              </a:lnSpc>
              <a:buNone/>
            </a:pPr>
            <a:endParaRPr lang="en-US" sz="2000" dirty="0"/>
          </a:p>
        </p:txBody>
      </p:sp>
      <p:pic>
        <p:nvPicPr>
          <p:cNvPr id="11" name="Picture 10" descr="The mark consists of the wording &quot;STARBUCKS COFFEE&quot; in white inside a green circular seal containing two white stars and the design of a siren (a two-tailed mermaid) wearing a crown in black and white.">
            <a:extLst>
              <a:ext uri="{FF2B5EF4-FFF2-40B4-BE49-F238E27FC236}">
                <a16:creationId xmlns:a16="http://schemas.microsoft.com/office/drawing/2014/main" id="{35399A69-539B-92E3-7190-578B4E92466C}"/>
              </a:ext>
            </a:extLst>
          </p:cNvPr>
          <p:cNvPicPr>
            <a:picLocks noChangeAspect="1"/>
          </p:cNvPicPr>
          <p:nvPr/>
        </p:nvPicPr>
        <p:blipFill>
          <a:blip r:embed="rId2"/>
          <a:stretch>
            <a:fillRect/>
          </a:stretch>
        </p:blipFill>
        <p:spPr>
          <a:xfrm>
            <a:off x="2221014" y="4220045"/>
            <a:ext cx="2161971" cy="2036612"/>
          </a:xfrm>
          <a:prstGeom prst="rect">
            <a:avLst/>
          </a:prstGeom>
        </p:spPr>
      </p:pic>
      <p:sp>
        <p:nvSpPr>
          <p:cNvPr id="4" name="Content Placeholder 3">
            <a:extLst>
              <a:ext uri="{FF2B5EF4-FFF2-40B4-BE49-F238E27FC236}">
                <a16:creationId xmlns:a16="http://schemas.microsoft.com/office/drawing/2014/main" id="{4291B471-4455-03E3-6D50-BD3C09478E9B}"/>
              </a:ext>
            </a:extLst>
          </p:cNvPr>
          <p:cNvSpPr>
            <a:spLocks noGrp="1"/>
          </p:cNvSpPr>
          <p:nvPr>
            <p:ph sz="half" idx="1"/>
          </p:nvPr>
        </p:nvSpPr>
        <p:spPr>
          <a:xfrm>
            <a:off x="609600" y="1071716"/>
            <a:ext cx="5384800" cy="4635347"/>
          </a:xfrm>
        </p:spPr>
        <p:txBody>
          <a:bodyPr>
            <a:normAutofit/>
          </a:bodyPr>
          <a:lstStyle/>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Starbucks filed an opposition against Marshall Ruben’s application for </a:t>
            </a:r>
            <a:r>
              <a:rPr kumimoji="0" lang="en-US" sz="2400" b="1" i="0" u="none" strike="noStrike" kern="1200" cap="none" spc="0" normalizeH="0" baseline="0" noProof="0" dirty="0">
                <a:ln>
                  <a:noFill/>
                </a:ln>
                <a:solidFill>
                  <a:prstClr val="black"/>
                </a:solidFill>
                <a:effectLst/>
                <a:uLnTx/>
                <a:uFillTx/>
                <a:latin typeface="Segoe UI"/>
                <a:ea typeface="+mn-ea"/>
                <a:cs typeface="Segoe UI"/>
              </a:rPr>
              <a:t>LESSBUCKS COFFEE </a:t>
            </a:r>
            <a:r>
              <a:rPr kumimoji="0" lang="en-US" sz="2400" b="0" i="0" u="none" strike="noStrike" kern="1200" cap="none" spc="0" normalizeH="0" baseline="0" noProof="0" dirty="0">
                <a:ln>
                  <a:noFill/>
                </a:ln>
                <a:solidFill>
                  <a:prstClr val="black"/>
                </a:solidFill>
                <a:effectLst/>
                <a:uLnTx/>
                <a:uFillTx/>
                <a:latin typeface="Segoe UI"/>
                <a:ea typeface="+mn-ea"/>
                <a:cs typeface="Segoe UI"/>
              </a:rPr>
              <a:t>for coffee and retail store services. </a:t>
            </a:r>
          </a:p>
          <a:p>
            <a:pPr marL="342900" marR="0" lvl="0" indent="-342900" algn="l" defTabSz="457200" rtl="0" eaLnBrk="1" fontAlgn="auto" latinLnBrk="0" hangingPunct="1">
              <a:lnSpc>
                <a:spcPct val="90000"/>
              </a:lnSpc>
              <a:spcBef>
                <a:spcPts val="9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Segoe UI"/>
                <a:ea typeface="+mn-ea"/>
                <a:cs typeface="Segoe UI"/>
              </a:rPr>
              <a:t>The Board sustained the opposition, finding that </a:t>
            </a:r>
            <a:r>
              <a:rPr kumimoji="0" lang="en-US" sz="2400" b="1" i="0" u="none" strike="noStrike" kern="1200" cap="none" spc="0" normalizeH="0" baseline="0" noProof="0" dirty="0">
                <a:ln>
                  <a:noFill/>
                </a:ln>
                <a:solidFill>
                  <a:prstClr val="black"/>
                </a:solidFill>
                <a:effectLst/>
                <a:uLnTx/>
                <a:uFillTx/>
                <a:latin typeface="Segoe UI"/>
                <a:ea typeface="+mn-ea"/>
                <a:cs typeface="Segoe UI"/>
              </a:rPr>
              <a:t>STARBUCKS</a:t>
            </a:r>
            <a:r>
              <a:rPr kumimoji="0" lang="en-US" sz="2400" b="0" i="0" u="none" strike="noStrike" kern="1200" cap="none" spc="0" normalizeH="0" baseline="0" noProof="0" dirty="0">
                <a:ln>
                  <a:noFill/>
                </a:ln>
                <a:solidFill>
                  <a:prstClr val="black"/>
                </a:solidFill>
                <a:effectLst/>
                <a:uLnTx/>
                <a:uFillTx/>
                <a:latin typeface="Segoe UI"/>
                <a:ea typeface="+mn-ea"/>
                <a:cs typeface="Segoe UI"/>
              </a:rPr>
              <a:t> was a famous mark and accorded it a “broad scope of protection” under the fifth </a:t>
            </a:r>
            <a:r>
              <a:rPr kumimoji="0" lang="en-US" sz="2400" b="0" i="1" u="none" strike="noStrike" kern="1200" cap="none" spc="0" normalizeH="0" baseline="0" noProof="0" dirty="0">
                <a:ln>
                  <a:noFill/>
                </a:ln>
                <a:solidFill>
                  <a:prstClr val="black"/>
                </a:solidFill>
                <a:effectLst/>
                <a:uLnTx/>
                <a:uFillTx/>
                <a:latin typeface="Segoe UI"/>
                <a:ea typeface="+mn-ea"/>
                <a:cs typeface="Segoe UI"/>
              </a:rPr>
              <a:t>Du Pont </a:t>
            </a:r>
            <a:r>
              <a:rPr kumimoji="0" lang="en-US" sz="2400" b="0" i="0" u="none" strike="noStrike" kern="1200" cap="none" spc="0" normalizeH="0" baseline="0" noProof="0" dirty="0">
                <a:ln>
                  <a:noFill/>
                </a:ln>
                <a:solidFill>
                  <a:prstClr val="black"/>
                </a:solidFill>
                <a:effectLst/>
                <a:uLnTx/>
                <a:uFillTx/>
                <a:latin typeface="Segoe UI"/>
                <a:ea typeface="+mn-ea"/>
                <a:cs typeface="Segoe UI"/>
              </a:rPr>
              <a:t>factor.  </a:t>
            </a:r>
          </a:p>
          <a:p>
            <a:endParaRPr lang="en-US" dirty="0"/>
          </a:p>
        </p:txBody>
      </p:sp>
      <p:sp>
        <p:nvSpPr>
          <p:cNvPr id="3" name="Title 2">
            <a:extLst>
              <a:ext uri="{FF2B5EF4-FFF2-40B4-BE49-F238E27FC236}">
                <a16:creationId xmlns:a16="http://schemas.microsoft.com/office/drawing/2014/main" id="{437A4534-BDDD-968D-6B98-F8945FAEE8FB}"/>
              </a:ext>
            </a:extLst>
          </p:cNvPr>
          <p:cNvSpPr>
            <a:spLocks noGrp="1"/>
          </p:cNvSpPr>
          <p:nvPr>
            <p:ph type="title"/>
          </p:nvPr>
        </p:nvSpPr>
        <p:spPr>
          <a:xfrm>
            <a:off x="560439" y="346603"/>
            <a:ext cx="10972800" cy="804333"/>
          </a:xfrm>
        </p:spPr>
        <p:txBody>
          <a:bodyPr anchor="t">
            <a:normAutofit/>
          </a:bodyPr>
          <a:lstStyle/>
          <a:p>
            <a:pPr>
              <a:lnSpc>
                <a:spcPct val="90000"/>
              </a:lnSpc>
            </a:pPr>
            <a:r>
              <a:rPr lang="en-US" sz="3700" dirty="0"/>
              <a:t>STARBUCKS COFFEE vs. "LESSBUCKS COFFEE"</a:t>
            </a:r>
          </a:p>
        </p:txBody>
      </p:sp>
    </p:spTree>
    <p:extLst>
      <p:ext uri="{BB962C8B-B14F-4D97-AF65-F5344CB8AC3E}">
        <p14:creationId xmlns:p14="http://schemas.microsoft.com/office/powerpoint/2010/main" val="1485161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796" y="371496"/>
            <a:ext cx="10312964" cy="769046"/>
          </a:xfrm>
        </p:spPr>
        <p:txBody>
          <a:bodyPr vert="horz" lIns="91440" tIns="45720" rIns="91440" bIns="45720" rtlCol="0" anchor="t" anchorCtr="0">
            <a:no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3200" dirty="0"/>
              <a:t>II. Dilution: 15 U.S.C. § 1125(c) (Lanham Act </a:t>
            </a:r>
            <a:r>
              <a:rPr lang="en-US" sz="3200" dirty="0">
                <a:ea typeface="+mn-lt"/>
                <a:cs typeface="+mn-lt"/>
              </a:rPr>
              <a:t>§</a:t>
            </a:r>
            <a:r>
              <a:rPr lang="en-US" sz="3200" dirty="0"/>
              <a:t> 43(c))</a:t>
            </a:r>
            <a:br>
              <a:rPr lang="en-US" sz="2300" dirty="0"/>
            </a:br>
            <a:endParaRPr lang="en-US" dirty="0"/>
          </a:p>
        </p:txBody>
      </p:sp>
      <p:sp>
        <p:nvSpPr>
          <p:cNvPr id="3" name="Content Placeholder 2"/>
          <p:cNvSpPr>
            <a:spLocks noGrp="1"/>
          </p:cNvSpPr>
          <p:nvPr>
            <p:ph idx="1"/>
          </p:nvPr>
        </p:nvSpPr>
        <p:spPr>
          <a:xfrm>
            <a:off x="720796" y="1071716"/>
            <a:ext cx="10312964" cy="5420573"/>
          </a:xfrm>
        </p:spPr>
        <p:txBody>
          <a:bodyPr vert="horz" lIns="91440" tIns="45720" rIns="91440" bIns="45720" rtlCol="0" anchor="t">
            <a:noAutofit/>
          </a:bodyPr>
          <a:lstStyle>
            <a:defPPr>
              <a:defRPr lang="en-US"/>
            </a:defPPr>
            <a:lvl1pPr marL="0" algn="l" defTabSz="586130" rtl="0" eaLnBrk="1" latinLnBrk="0" hangingPunct="1">
              <a:defRPr sz="2308" kern="1200">
                <a:solidFill>
                  <a:schemeClr val="tx1"/>
                </a:solidFill>
                <a:latin typeface="+mn-lt"/>
                <a:ea typeface="+mn-ea"/>
                <a:cs typeface="+mn-cs"/>
              </a:defRPr>
            </a:lvl1pPr>
            <a:lvl2pPr marL="586130" algn="l" defTabSz="586130" rtl="0" eaLnBrk="1" latinLnBrk="0" hangingPunct="1">
              <a:defRPr sz="2308" kern="1200">
                <a:solidFill>
                  <a:schemeClr val="tx1"/>
                </a:solidFill>
                <a:latin typeface="+mn-lt"/>
                <a:ea typeface="+mn-ea"/>
                <a:cs typeface="+mn-cs"/>
              </a:defRPr>
            </a:lvl2pPr>
            <a:lvl3pPr marL="1172261" algn="l" defTabSz="586130" rtl="0" eaLnBrk="1" latinLnBrk="0" hangingPunct="1">
              <a:defRPr sz="2308" kern="1200">
                <a:solidFill>
                  <a:schemeClr val="tx1"/>
                </a:solidFill>
                <a:latin typeface="+mn-lt"/>
                <a:ea typeface="+mn-ea"/>
                <a:cs typeface="+mn-cs"/>
              </a:defRPr>
            </a:lvl3pPr>
            <a:lvl4pPr marL="1758391" algn="l" defTabSz="586130" rtl="0" eaLnBrk="1" latinLnBrk="0" hangingPunct="1">
              <a:defRPr sz="2308" kern="1200">
                <a:solidFill>
                  <a:schemeClr val="tx1"/>
                </a:solidFill>
                <a:latin typeface="+mn-lt"/>
                <a:ea typeface="+mn-ea"/>
                <a:cs typeface="+mn-cs"/>
              </a:defRPr>
            </a:lvl4pPr>
            <a:lvl5pPr marL="2344522" algn="l" defTabSz="586130" rtl="0" eaLnBrk="1" latinLnBrk="0" hangingPunct="1">
              <a:defRPr sz="2308" kern="1200">
                <a:solidFill>
                  <a:schemeClr val="tx1"/>
                </a:solidFill>
                <a:latin typeface="+mn-lt"/>
                <a:ea typeface="+mn-ea"/>
                <a:cs typeface="+mn-cs"/>
              </a:defRPr>
            </a:lvl5pPr>
            <a:lvl6pPr marL="2930652" algn="l" defTabSz="586130" rtl="0" eaLnBrk="1" latinLnBrk="0" hangingPunct="1">
              <a:defRPr sz="2308" kern="1200">
                <a:solidFill>
                  <a:schemeClr val="tx1"/>
                </a:solidFill>
                <a:latin typeface="+mn-lt"/>
                <a:ea typeface="+mn-ea"/>
                <a:cs typeface="+mn-cs"/>
              </a:defRPr>
            </a:lvl6pPr>
            <a:lvl7pPr marL="3516782" algn="l" defTabSz="586130" rtl="0" eaLnBrk="1" latinLnBrk="0" hangingPunct="1">
              <a:defRPr sz="2308" kern="1200">
                <a:solidFill>
                  <a:schemeClr val="tx1"/>
                </a:solidFill>
                <a:latin typeface="+mn-lt"/>
                <a:ea typeface="+mn-ea"/>
                <a:cs typeface="+mn-cs"/>
              </a:defRPr>
            </a:lvl7pPr>
            <a:lvl8pPr marL="4102913" algn="l" defTabSz="586130" rtl="0" eaLnBrk="1" latinLnBrk="0" hangingPunct="1">
              <a:defRPr sz="2308" kern="1200">
                <a:solidFill>
                  <a:schemeClr val="tx1"/>
                </a:solidFill>
                <a:latin typeface="+mn-lt"/>
                <a:ea typeface="+mn-ea"/>
                <a:cs typeface="+mn-cs"/>
              </a:defRPr>
            </a:lvl8pPr>
            <a:lvl9pPr marL="4689043" algn="l" defTabSz="586130" rtl="0" eaLnBrk="1" latinLnBrk="0" hangingPunct="1">
              <a:defRPr sz="2308" kern="1200">
                <a:solidFill>
                  <a:schemeClr val="tx1"/>
                </a:solidFill>
                <a:latin typeface="+mn-lt"/>
                <a:ea typeface="+mn-ea"/>
                <a:cs typeface="+mn-cs"/>
              </a:defRPr>
            </a:lvl9pPr>
          </a:lstStyle>
          <a:p>
            <a:r>
              <a:rPr lang="en-US" sz="2600" dirty="0">
                <a:latin typeface="+mn-lt"/>
              </a:rPr>
              <a:t>Protects famous marks “widely recognized by the general consuming public” against dilution, impairing their distinctiveness.</a:t>
            </a:r>
          </a:p>
          <a:p>
            <a:pPr marL="0" indent="0" algn="l">
              <a:buNone/>
            </a:pPr>
            <a:r>
              <a:rPr lang="en-US" sz="2600" dirty="0">
                <a:solidFill>
                  <a:srgbClr val="1F1F1F"/>
                </a:solidFill>
                <a:latin typeface="+mn-lt"/>
              </a:rPr>
              <a:t>The party alleging dilution must assert:</a:t>
            </a:r>
          </a:p>
          <a:p>
            <a:r>
              <a:rPr lang="en-US" sz="2600" b="0" i="0" u="none" strike="noStrike" baseline="0" dirty="0">
                <a:solidFill>
                  <a:srgbClr val="1F1F1F"/>
                </a:solidFill>
                <a:latin typeface="+mn-lt"/>
              </a:rPr>
              <a:t>It owns a famous mark that is distinctive; </a:t>
            </a:r>
          </a:p>
          <a:p>
            <a:r>
              <a:rPr lang="en-US" sz="2600" dirty="0">
                <a:solidFill>
                  <a:srgbClr val="1F1F1F"/>
                </a:solidFill>
                <a:latin typeface="+mn-lt"/>
              </a:rPr>
              <a:t>A</a:t>
            </a:r>
            <a:r>
              <a:rPr lang="en-US" sz="2600" b="0" i="0" u="none" strike="noStrike" baseline="0" dirty="0">
                <a:solidFill>
                  <a:srgbClr val="1F1F1F"/>
                </a:solidFill>
                <a:latin typeface="+mn-lt"/>
              </a:rPr>
              <a:t>pplicants are using a mark in commerce that allegedly dilutes the party’s famous mark; </a:t>
            </a:r>
          </a:p>
          <a:p>
            <a:r>
              <a:rPr lang="en-US" sz="2600" b="0" i="0" u="none" strike="noStrike" baseline="0" dirty="0">
                <a:solidFill>
                  <a:srgbClr val="1F1F1F"/>
                </a:solidFill>
                <a:latin typeface="+mn-lt"/>
              </a:rPr>
              <a:t>Applicant’s use of its mark began after the party’s mark became famous; and</a:t>
            </a:r>
          </a:p>
          <a:p>
            <a:pPr algn="l"/>
            <a:r>
              <a:rPr lang="en-US" sz="2600" dirty="0">
                <a:latin typeface="+mn-lt"/>
              </a:rPr>
              <a:t>Applicant’s use of its mark is likely to cause dilution by blurring. </a:t>
            </a:r>
            <a:endParaRPr lang="en-US" sz="2600" dirty="0">
              <a:solidFill>
                <a:schemeClr val="tx1">
                  <a:lumMod val="95000"/>
                  <a:lumOff val="5000"/>
                </a:schemeClr>
              </a:solidFill>
              <a:latin typeface="+mn-lt"/>
            </a:endParaRPr>
          </a:p>
        </p:txBody>
      </p:sp>
      <p:sp>
        <p:nvSpPr>
          <p:cNvPr id="4" name="Slide Number Placeholder 3">
            <a:extLst>
              <a:ext uri="{FF2B5EF4-FFF2-40B4-BE49-F238E27FC236}">
                <a16:creationId xmlns:a16="http://schemas.microsoft.com/office/drawing/2014/main" id="{5AF69CA2-D2D4-36BC-F39F-E8D60814DEB6}"/>
              </a:ext>
            </a:extLst>
          </p:cNvPr>
          <p:cNvSpPr>
            <a:spLocks noGrp="1"/>
          </p:cNvSpPr>
          <p:nvPr>
            <p:ph type="sldNum" sz="quarter" idx="10"/>
          </p:nvPr>
        </p:nvSpPr>
        <p:spPr>
          <a:xfrm>
            <a:off x="609600" y="6356986"/>
            <a:ext cx="404191" cy="272414"/>
          </a:xfrm>
        </p:spPr>
        <p:txBody>
          <a:bodyPr/>
          <a:lstStyle/>
          <a:p>
            <a:fld id="{1D648693-0942-45E9-83AE-76FC568F9452}" type="slidenum">
              <a:rPr lang="en-US" smtClean="0"/>
              <a:pPr/>
              <a:t>5</a:t>
            </a:fld>
            <a:endParaRPr lang="en-US" dirty="0"/>
          </a:p>
        </p:txBody>
      </p:sp>
      <p:sp>
        <p:nvSpPr>
          <p:cNvPr id="6" name="TextBox 5">
            <a:extLst>
              <a:ext uri="{FF2B5EF4-FFF2-40B4-BE49-F238E27FC236}">
                <a16:creationId xmlns:a16="http://schemas.microsoft.com/office/drawing/2014/main" id="{A6304AB8-8EF9-BB2F-53DD-AE05AE6C3FA4}"/>
              </a:ext>
            </a:extLst>
          </p:cNvPr>
          <p:cNvSpPr txBox="1"/>
          <p:nvPr/>
        </p:nvSpPr>
        <p:spPr>
          <a:xfrm>
            <a:off x="1381539" y="5913783"/>
            <a:ext cx="6937513" cy="646331"/>
          </a:xfrm>
          <a:prstGeom prst="rect">
            <a:avLst/>
          </a:prstGeom>
          <a:noFill/>
        </p:spPr>
        <p:txBody>
          <a:bodyPr wrap="square" rtlCol="0">
            <a:spAutoFit/>
          </a:bodyPr>
          <a:lstStyle/>
          <a:p>
            <a:r>
              <a:rPr lang="en-US" i="1" dirty="0"/>
              <a:t>Coach Servs. Inc. v. Triumph Learning LLC</a:t>
            </a:r>
            <a:r>
              <a:rPr lang="en-US" dirty="0"/>
              <a:t>, 668 F.3d 1356, 101 USPQ2d 1713, 1723-24 (Fed. Cir. 2012).</a:t>
            </a:r>
          </a:p>
        </p:txBody>
      </p:sp>
    </p:spTree>
    <p:extLst>
      <p:ext uri="{BB962C8B-B14F-4D97-AF65-F5344CB8AC3E}">
        <p14:creationId xmlns:p14="http://schemas.microsoft.com/office/powerpoint/2010/main" val="302913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25AEDE-2F2E-6F71-DE59-B7B60592FA91}"/>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
        <p:nvSpPr>
          <p:cNvPr id="3" name="Content Placeholder 2">
            <a:extLst>
              <a:ext uri="{FF2B5EF4-FFF2-40B4-BE49-F238E27FC236}">
                <a16:creationId xmlns:a16="http://schemas.microsoft.com/office/drawing/2014/main" id="{38583D9B-0924-B500-9B04-951054E26E7F}"/>
              </a:ext>
            </a:extLst>
          </p:cNvPr>
          <p:cNvSpPr>
            <a:spLocks noGrp="1"/>
          </p:cNvSpPr>
          <p:nvPr>
            <p:ph sz="half" idx="1"/>
          </p:nvPr>
        </p:nvSpPr>
        <p:spPr>
          <a:xfrm>
            <a:off x="6331975" y="1660936"/>
            <a:ext cx="5384800" cy="4106862"/>
          </a:xfrm>
        </p:spPr>
        <p:txBody>
          <a:bodyPr>
            <a:normAutofit fontScale="25000" lnSpcReduction="20000"/>
          </a:bodyPr>
          <a:lstStyle/>
          <a:p>
            <a:r>
              <a:rPr lang="en-US" sz="8000" dirty="0">
                <a:latin typeface="+mn-lt"/>
                <a:cs typeface="Segoe UI Light" panose="020B0502040204020203" pitchFamily="34" charset="0"/>
              </a:rPr>
              <a:t>Applicants applied for </a:t>
            </a:r>
            <a:r>
              <a:rPr lang="en-US" sz="8000" b="1" dirty="0">
                <a:latin typeface="+mn-lt"/>
                <a:cs typeface="Segoe UI Light" panose="020B0502040204020203" pitchFamily="34" charset="0"/>
              </a:rPr>
              <a:t>JUST DREW IT! </a:t>
            </a:r>
            <a:r>
              <a:rPr lang="en-US" sz="8000" dirty="0">
                <a:latin typeface="+mn-lt"/>
                <a:cs typeface="Segoe UI Light" panose="020B0502040204020203" pitchFamily="34" charset="0"/>
              </a:rPr>
              <a:t>for athletic clothing. </a:t>
            </a:r>
          </a:p>
          <a:p>
            <a:r>
              <a:rPr lang="en-US" sz="8000" dirty="0">
                <a:latin typeface="+mn-lt"/>
                <a:cs typeface="Segoe UI Light" panose="020B0502040204020203" pitchFamily="34" charset="0"/>
              </a:rPr>
              <a:t>NIKE opposed based on </a:t>
            </a:r>
            <a:r>
              <a:rPr lang="en-US" sz="8000" b="1" dirty="0">
                <a:latin typeface="+mn-lt"/>
                <a:cs typeface="Segoe UI Light" panose="020B0502040204020203" pitchFamily="34" charset="0"/>
              </a:rPr>
              <a:t>JUST DO IT </a:t>
            </a:r>
            <a:r>
              <a:rPr lang="en-US" sz="8000" dirty="0">
                <a:latin typeface="+mn-lt"/>
                <a:cs typeface="Segoe UI Light" panose="020B0502040204020203" pitchFamily="34" charset="0"/>
              </a:rPr>
              <a:t>for clothing and other items; alleged LoC and dilution (by blurring).</a:t>
            </a:r>
          </a:p>
          <a:p>
            <a:pPr>
              <a:buFont typeface="Arial" panose="020B0604020202020204" pitchFamily="34" charset="0"/>
              <a:buChar char="•"/>
            </a:pPr>
            <a:r>
              <a:rPr lang="en-US" sz="8000" dirty="0">
                <a:latin typeface="+mn-lt"/>
                <a:cs typeface="Segoe UI Light" panose="020B0502040204020203" pitchFamily="34" charset="0"/>
              </a:rPr>
              <a:t>Board: </a:t>
            </a:r>
            <a:r>
              <a:rPr lang="en-US" sz="8000" b="1" dirty="0">
                <a:latin typeface="+mn-lt"/>
                <a:cs typeface="Segoe UI Light" panose="020B0502040204020203" pitchFamily="34" charset="0"/>
              </a:rPr>
              <a:t>JUST DO IT </a:t>
            </a:r>
            <a:r>
              <a:rPr lang="en-US" sz="8000" dirty="0">
                <a:latin typeface="+mn-lt"/>
                <a:cs typeface="Segoe UI Light" panose="020B0502040204020203" pitchFamily="34" charset="0"/>
              </a:rPr>
              <a:t>is a household mark. </a:t>
            </a:r>
          </a:p>
          <a:p>
            <a:r>
              <a:rPr lang="en-US" sz="8000" dirty="0"/>
              <a:t>Enjoys the highest level of fame (a/k/a “dilution fame”). </a:t>
            </a:r>
          </a:p>
          <a:p>
            <a:r>
              <a:rPr lang="en-US" sz="8000" dirty="0"/>
              <a:t>Became famous long before applicants applied for their mark. </a:t>
            </a:r>
          </a:p>
          <a:p>
            <a:r>
              <a:rPr lang="en-US" sz="8000" dirty="0"/>
              <a:t>Similar evidence presented as in other Nike oppositions.</a:t>
            </a:r>
          </a:p>
          <a:p>
            <a:r>
              <a:rPr lang="en-US" sz="8000" dirty="0"/>
              <a:t>Opposition sustained; registration refused; dilution found.</a:t>
            </a:r>
          </a:p>
          <a:p>
            <a:pPr marL="0" indent="0">
              <a:buNone/>
            </a:pPr>
            <a:r>
              <a:rPr lang="en-US" sz="6400" i="1" dirty="0"/>
              <a:t>Nike v. Caldwell</a:t>
            </a:r>
            <a:r>
              <a:rPr lang="en-US" sz="6400" dirty="0"/>
              <a:t>, 2020 Westlaw 3027610 (TTAB 2020) (nonprecedential).</a:t>
            </a:r>
          </a:p>
          <a:p>
            <a:pPr marL="0" indent="0">
              <a:buNone/>
            </a:pPr>
            <a:endParaRPr lang="en-US" dirty="0"/>
          </a:p>
        </p:txBody>
      </p:sp>
      <p:pic>
        <p:nvPicPr>
          <p:cNvPr id="6" name="Picture 5" descr="The mark consists of the wording &quot;Just Do It.&quot; in white letters in a black rectangle with an angle red square with the term NIKE underscored by a swoosh, both in white.">
            <a:extLst>
              <a:ext uri="{FF2B5EF4-FFF2-40B4-BE49-F238E27FC236}">
                <a16:creationId xmlns:a16="http://schemas.microsoft.com/office/drawing/2014/main" id="{41D2E9C7-952D-B475-4B61-B5204776F7E7}"/>
              </a:ext>
            </a:extLst>
          </p:cNvPr>
          <p:cNvPicPr>
            <a:picLocks noChangeAspect="1"/>
          </p:cNvPicPr>
          <p:nvPr/>
        </p:nvPicPr>
        <p:blipFill>
          <a:blip r:embed="rId2"/>
          <a:stretch>
            <a:fillRect/>
          </a:stretch>
        </p:blipFill>
        <p:spPr>
          <a:xfrm>
            <a:off x="7280264" y="225056"/>
            <a:ext cx="4046497" cy="1289440"/>
          </a:xfrm>
          <a:prstGeom prst="rect">
            <a:avLst/>
          </a:prstGeom>
        </p:spPr>
      </p:pic>
      <p:sp>
        <p:nvSpPr>
          <p:cNvPr id="2" name="Content Placeholder 1">
            <a:extLst>
              <a:ext uri="{FF2B5EF4-FFF2-40B4-BE49-F238E27FC236}">
                <a16:creationId xmlns:a16="http://schemas.microsoft.com/office/drawing/2014/main" id="{374B927E-24E0-A6B6-4D72-268D82FC4970}"/>
              </a:ext>
            </a:extLst>
          </p:cNvPr>
          <p:cNvSpPr>
            <a:spLocks noGrp="1"/>
          </p:cNvSpPr>
          <p:nvPr>
            <p:ph sz="half" idx="2"/>
          </p:nvPr>
        </p:nvSpPr>
        <p:spPr>
          <a:xfrm>
            <a:off x="475225" y="1313836"/>
            <a:ext cx="5384800" cy="4230328"/>
          </a:xfrm>
        </p:spPr>
        <p:txBody>
          <a:bodyPr>
            <a:normAutofit fontScale="25000" lnSpcReduction="20000"/>
          </a:bodyPr>
          <a:lstStyle/>
          <a:p>
            <a:r>
              <a:rPr lang="en-US" sz="8000" dirty="0"/>
              <a:t>Applicants applied for </a:t>
            </a:r>
            <a:r>
              <a:rPr lang="en-US" sz="8000" b="1" dirty="0"/>
              <a:t>JUST JESU IT</a:t>
            </a:r>
            <a:r>
              <a:rPr lang="en-US" sz="8000" dirty="0"/>
              <a:t> for a variety of clothing, including athletic apparel. </a:t>
            </a:r>
          </a:p>
          <a:p>
            <a:r>
              <a:rPr lang="en-US" sz="8000" dirty="0"/>
              <a:t>NIKE opposed based on </a:t>
            </a:r>
            <a:r>
              <a:rPr lang="en-US" sz="8000" b="1" dirty="0"/>
              <a:t>JUST DO IT </a:t>
            </a:r>
            <a:r>
              <a:rPr lang="en-US" sz="8000" dirty="0"/>
              <a:t>for clothing and other items; alleged LoC and dilution (by blurring).</a:t>
            </a:r>
          </a:p>
          <a:p>
            <a:r>
              <a:rPr lang="en-US" sz="8000" dirty="0"/>
              <a:t>Board: </a:t>
            </a:r>
            <a:r>
              <a:rPr lang="en-US" sz="8000" b="1" dirty="0"/>
              <a:t>JUST DO IT</a:t>
            </a:r>
            <a:r>
              <a:rPr lang="en-US" sz="8000" dirty="0"/>
              <a:t> is a household mark. </a:t>
            </a:r>
          </a:p>
          <a:p>
            <a:r>
              <a:rPr lang="en-US" sz="8000" dirty="0"/>
              <a:t>Enjoys the highest level of fame (a/k/a “dilution fame”). </a:t>
            </a:r>
          </a:p>
          <a:p>
            <a:r>
              <a:rPr lang="en-US" sz="8000" dirty="0"/>
              <a:t>Became famous long before applicants applied for their mark. </a:t>
            </a:r>
          </a:p>
          <a:p>
            <a:r>
              <a:rPr lang="en-US" sz="8000" dirty="0"/>
              <a:t>Similar evidence presented as in other Nike oppositions.</a:t>
            </a:r>
          </a:p>
          <a:p>
            <a:r>
              <a:rPr lang="en-US" sz="8000" dirty="0"/>
              <a:t>Opposition sustained; registration refused; dilution found.</a:t>
            </a:r>
          </a:p>
          <a:p>
            <a:pPr marL="0" indent="0">
              <a:buNone/>
            </a:pPr>
            <a:r>
              <a:rPr lang="en-US" sz="6400" i="1" dirty="0"/>
              <a:t>Nike, Inc. v. Peter Maher and Patricia Hoyt Maher</a:t>
            </a:r>
            <a:r>
              <a:rPr lang="en-US" sz="6400" dirty="0"/>
              <a:t>, 100 U.S.P.Q.2d 1018 (TTAB 2011) (precedential)</a:t>
            </a:r>
          </a:p>
          <a:p>
            <a:endParaRPr lang="en-US" dirty="0"/>
          </a:p>
        </p:txBody>
      </p:sp>
      <p:sp>
        <p:nvSpPr>
          <p:cNvPr id="4" name="Title 3">
            <a:extLst>
              <a:ext uri="{FF2B5EF4-FFF2-40B4-BE49-F238E27FC236}">
                <a16:creationId xmlns:a16="http://schemas.microsoft.com/office/drawing/2014/main" id="{CC47AB5D-5F94-A206-B7ED-69B3D837C8DF}"/>
              </a:ext>
            </a:extLst>
          </p:cNvPr>
          <p:cNvSpPr>
            <a:spLocks noGrp="1"/>
          </p:cNvSpPr>
          <p:nvPr>
            <p:ph type="title"/>
          </p:nvPr>
        </p:nvSpPr>
        <p:spPr/>
        <p:txBody>
          <a:bodyPr/>
          <a:lstStyle/>
          <a:p>
            <a:r>
              <a:rPr lang="en-US" dirty="0"/>
              <a:t>LoC &amp; Dilution</a:t>
            </a:r>
          </a:p>
        </p:txBody>
      </p:sp>
    </p:spTree>
    <p:extLst>
      <p:ext uri="{BB962C8B-B14F-4D97-AF65-F5344CB8AC3E}">
        <p14:creationId xmlns:p14="http://schemas.microsoft.com/office/powerpoint/2010/main" val="1437209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A27B06-5BD7-EDFE-0474-99702CC5B32E}"/>
              </a:ext>
            </a:extLst>
          </p:cNvPr>
          <p:cNvSpPr>
            <a:spLocks noGrp="1"/>
          </p:cNvSpPr>
          <p:nvPr>
            <p:ph type="sldNum" sz="quarter" idx="10"/>
          </p:nvPr>
        </p:nvSpPr>
        <p:spPr/>
        <p:txBody>
          <a:bodyPr/>
          <a:lstStyle/>
          <a:p>
            <a:fld id="{1D648693-0942-45E9-83AE-76FC568F9452}" type="slidenum">
              <a:rPr lang="en-US" smtClean="0"/>
              <a:pPr/>
              <a:t>7</a:t>
            </a:fld>
            <a:endParaRPr lang="en-US" dirty="0"/>
          </a:p>
        </p:txBody>
      </p:sp>
      <p:sp>
        <p:nvSpPr>
          <p:cNvPr id="5" name="Content Placeholder 4">
            <a:extLst>
              <a:ext uri="{FF2B5EF4-FFF2-40B4-BE49-F238E27FC236}">
                <a16:creationId xmlns:a16="http://schemas.microsoft.com/office/drawing/2014/main" id="{2F31CAF9-405F-DA8C-3A15-192E0925BC47}"/>
              </a:ext>
            </a:extLst>
          </p:cNvPr>
          <p:cNvSpPr>
            <a:spLocks noGrp="1"/>
          </p:cNvSpPr>
          <p:nvPr>
            <p:ph sz="half" idx="2"/>
          </p:nvPr>
        </p:nvSpPr>
        <p:spPr>
          <a:xfrm>
            <a:off x="6197599" y="1071716"/>
            <a:ext cx="5591277" cy="5414787"/>
          </a:xfrm>
        </p:spPr>
        <p:txBody>
          <a:bodyPr>
            <a:noAutofit/>
          </a:bodyPr>
          <a:lstStyle/>
          <a:p>
            <a:pPr marL="0" indent="0">
              <a:buNone/>
            </a:pPr>
            <a:r>
              <a:rPr lang="en-US" sz="2400" b="1" i="1" dirty="0"/>
              <a:t>“This evidence establishes that JUST DO IT is not only famous for purposes of both of Opposer's claims, but exceedingly so. It is entitled to the highest level of protection against confusion.”</a:t>
            </a:r>
          </a:p>
          <a:p>
            <a:pPr marL="0" indent="0">
              <a:buNone/>
            </a:pPr>
            <a:endParaRPr lang="en-US" sz="2400" b="1" i="1" dirty="0"/>
          </a:p>
          <a:p>
            <a:pPr marL="0" indent="0">
              <a:buNone/>
            </a:pPr>
            <a:br>
              <a:rPr lang="en-US" sz="2000" dirty="0"/>
            </a:br>
            <a:endParaRPr lang="en-US" sz="2000" dirty="0"/>
          </a:p>
          <a:p>
            <a:pPr marL="0" indent="0">
              <a:buNone/>
            </a:pPr>
            <a:r>
              <a:rPr lang="en-US" sz="2000" dirty="0"/>
              <a:t>*Similar evidence presented in “Just Do It” vs. “Just Jesu It” opposition.</a:t>
            </a:r>
          </a:p>
          <a:p>
            <a:pPr marL="0" indent="0">
              <a:buNone/>
            </a:pPr>
            <a:endParaRPr lang="en-US" sz="2000" b="1" dirty="0"/>
          </a:p>
          <a:p>
            <a:pPr marL="0" indent="0">
              <a:buNone/>
            </a:pPr>
            <a:endParaRPr lang="en-US" sz="2400" b="1" i="1" dirty="0"/>
          </a:p>
          <a:p>
            <a:pPr marL="0" indent="0">
              <a:buNone/>
            </a:pPr>
            <a:endParaRPr lang="en-US" sz="2400" b="1" i="1" dirty="0"/>
          </a:p>
        </p:txBody>
      </p:sp>
      <p:sp>
        <p:nvSpPr>
          <p:cNvPr id="2" name="Content Placeholder 1">
            <a:extLst>
              <a:ext uri="{FF2B5EF4-FFF2-40B4-BE49-F238E27FC236}">
                <a16:creationId xmlns:a16="http://schemas.microsoft.com/office/drawing/2014/main" id="{6AA17A73-CAB0-F4CE-E007-DAD012974161}"/>
              </a:ext>
            </a:extLst>
          </p:cNvPr>
          <p:cNvSpPr>
            <a:spLocks noGrp="1"/>
          </p:cNvSpPr>
          <p:nvPr>
            <p:ph sz="half" idx="1"/>
          </p:nvPr>
        </p:nvSpPr>
        <p:spPr>
          <a:xfrm>
            <a:off x="609600" y="1071716"/>
            <a:ext cx="5384800" cy="5414788"/>
          </a:xfrm>
        </p:spPr>
        <p:txBody>
          <a:bodyPr>
            <a:normAutofit fontScale="25000" lnSpcReduction="20000"/>
          </a:bodyPr>
          <a:lstStyle/>
          <a:p>
            <a:r>
              <a:rPr lang="en-US" sz="7200" dirty="0"/>
              <a:t>Runner up in AdAge magazine’s “Top 10 Slogans” of the 20th century</a:t>
            </a:r>
          </a:p>
          <a:p>
            <a:pPr algn="l"/>
            <a:r>
              <a:rPr lang="en-US" sz="7200" b="0" i="0" u="none" strike="noStrike" baseline="0" dirty="0">
                <a:solidFill>
                  <a:srgbClr val="1F1F1F"/>
                </a:solidFill>
                <a:latin typeface="+mn-lt"/>
              </a:rPr>
              <a:t>“One of the most famous and easily recognized slogans in advertising history” </a:t>
            </a:r>
          </a:p>
          <a:p>
            <a:pPr algn="l"/>
            <a:r>
              <a:rPr lang="en-US" sz="7200" b="0" i="0" u="none" strike="noStrike" baseline="0" dirty="0">
                <a:solidFill>
                  <a:srgbClr val="1F1F1F"/>
                </a:solidFill>
                <a:latin typeface="+mn-lt"/>
              </a:rPr>
              <a:t>“</a:t>
            </a:r>
            <a:r>
              <a:rPr lang="en-US" sz="7200" dirty="0">
                <a:latin typeface="+mn-lt"/>
              </a:rPr>
              <a:t>A third-party survey asked 1,000 respondents which company uses the “advertising slogan ‘Just Do It’,” and 79% correctly identified Nike.</a:t>
            </a:r>
          </a:p>
          <a:p>
            <a:pPr algn="l"/>
            <a:r>
              <a:rPr lang="en-US" sz="7200" dirty="0">
                <a:latin typeface="+mn-lt"/>
              </a:rPr>
              <a:t>JUST DO IT ads have featured, among many others, Michael Jordan, Tiger Woods, LeBron James, and Serena Williams</a:t>
            </a:r>
          </a:p>
          <a:p>
            <a:pPr algn="l"/>
            <a:r>
              <a:rPr lang="en-US" sz="7200" b="0" i="0" u="none" strike="noStrike" baseline="0" dirty="0">
                <a:solidFill>
                  <a:srgbClr val="1F1F1F"/>
                </a:solidFill>
                <a:latin typeface="+mn-lt"/>
              </a:rPr>
              <a:t>Social Media followers: Facebook, 32 million; Twitter, 7 million; Instagram, 85 million</a:t>
            </a:r>
          </a:p>
          <a:p>
            <a:pPr algn="l"/>
            <a:r>
              <a:rPr lang="en-US" sz="7200" dirty="0">
                <a:solidFill>
                  <a:srgbClr val="1F1F1F"/>
                </a:solidFill>
              </a:rPr>
              <a:t>1989-2020: </a:t>
            </a:r>
            <a:r>
              <a:rPr lang="en-US" sz="7200" b="0" i="0" u="none" strike="noStrike" baseline="0" dirty="0">
                <a:solidFill>
                  <a:srgbClr val="1F1F1F"/>
                </a:solidFill>
              </a:rPr>
              <a:t>Approximately $200 million spent advertising the JUST DO IT mark in the United States</a:t>
            </a:r>
          </a:p>
          <a:p>
            <a:r>
              <a:rPr lang="en-US" sz="7200" dirty="0"/>
              <a:t>Previous finding of famousness by the Board on a similar record of fame.</a:t>
            </a:r>
          </a:p>
          <a:p>
            <a:r>
              <a:rPr lang="en-US" sz="7200" dirty="0"/>
              <a:t>Public perception</a:t>
            </a:r>
          </a:p>
          <a:p>
            <a:pPr marL="0" indent="0">
              <a:buNone/>
            </a:pPr>
            <a:r>
              <a:rPr lang="en-US" sz="7200" i="1" dirty="0"/>
              <a:t>	“Nike's ‘Just Do It’ slogan … might be </a:t>
            </a:r>
            <a:r>
              <a:rPr lang="en-US" sz="7200" b="1" i="1" dirty="0"/>
              <a:t>the last 	great tagline in advertising history.</a:t>
            </a:r>
            <a:r>
              <a:rPr lang="en-US" sz="7200" i="1" dirty="0"/>
              <a:t>”</a:t>
            </a:r>
          </a:p>
          <a:p>
            <a:pPr marL="0" indent="0">
              <a:buNone/>
            </a:pPr>
            <a:r>
              <a:rPr lang="en-US" sz="7200" i="1" dirty="0"/>
              <a:t>“</a:t>
            </a:r>
            <a:endParaRPr lang="en-US" sz="7200" dirty="0"/>
          </a:p>
          <a:p>
            <a:pPr algn="l"/>
            <a:endParaRPr lang="en-US" sz="5000" b="0" i="0" u="none" strike="noStrike" baseline="0" dirty="0">
              <a:solidFill>
                <a:srgbClr val="1F1F1F"/>
              </a:solidFill>
            </a:endParaRPr>
          </a:p>
          <a:p>
            <a:pPr algn="l"/>
            <a:endParaRPr lang="en-US" sz="5000" dirty="0"/>
          </a:p>
          <a:p>
            <a:pPr algn="l"/>
            <a:endParaRPr lang="en-US" sz="2400" dirty="0">
              <a:latin typeface="+mn-lt"/>
            </a:endParaRPr>
          </a:p>
          <a:p>
            <a:endParaRPr lang="en-US" dirty="0"/>
          </a:p>
        </p:txBody>
      </p:sp>
      <p:sp>
        <p:nvSpPr>
          <p:cNvPr id="3" name="Title 2">
            <a:extLst>
              <a:ext uri="{FF2B5EF4-FFF2-40B4-BE49-F238E27FC236}">
                <a16:creationId xmlns:a16="http://schemas.microsoft.com/office/drawing/2014/main" id="{1A21F62E-E3B9-31A8-732F-08AF21AE6CB5}"/>
              </a:ext>
            </a:extLst>
          </p:cNvPr>
          <p:cNvSpPr>
            <a:spLocks noGrp="1"/>
          </p:cNvSpPr>
          <p:nvPr>
            <p:ph type="title"/>
          </p:nvPr>
        </p:nvSpPr>
        <p:spPr>
          <a:xfrm>
            <a:off x="609600" y="371496"/>
            <a:ext cx="10972800" cy="700220"/>
          </a:xfrm>
        </p:spPr>
        <p:txBody>
          <a:bodyPr>
            <a:noAutofit/>
          </a:bodyPr>
          <a:lstStyle/>
          <a:p>
            <a:r>
              <a:rPr lang="en-US" dirty="0">
                <a:cs typeface="Segoe UI"/>
              </a:rPr>
              <a:t>Evidence: “JUST DO IT” vs. “JUST DREW IT!”</a:t>
            </a:r>
            <a:endParaRPr lang="en-US" dirty="0"/>
          </a:p>
        </p:txBody>
      </p:sp>
    </p:spTree>
    <p:extLst>
      <p:ext uri="{BB962C8B-B14F-4D97-AF65-F5344CB8AC3E}">
        <p14:creationId xmlns:p14="http://schemas.microsoft.com/office/powerpoint/2010/main" val="21338145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5203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81E55D4C-D4DE-4589-8633-27D980DF9B49}" vid="{B4B3D584-A102-4244-8B9D-E1A28DB6C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1005</Words>
  <Application>Microsoft Office PowerPoint</Application>
  <PresentationFormat>Widescreen</PresentationFormat>
  <Paragraphs>92</Paragraphs>
  <Slides>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Courier New</vt:lpstr>
      <vt:lpstr>Segoe UI</vt:lpstr>
      <vt:lpstr>Segoe UI Light</vt:lpstr>
      <vt:lpstr>Segoe UI Semibold</vt:lpstr>
      <vt:lpstr>Tahoma</vt:lpstr>
      <vt:lpstr>Wingdings</vt:lpstr>
      <vt:lpstr>Brand master navy</vt:lpstr>
      <vt:lpstr>Iconic Marks Across Borders:  How Reputed and Famous Marks Are Treated in the United States</vt:lpstr>
      <vt:lpstr>Setting the Stage</vt:lpstr>
      <vt:lpstr>I. LoC:  The “Fame” Factor under Lanham Act § 2(d)</vt:lpstr>
      <vt:lpstr>STARBUCKS COFFEE vs. "LESSBUCKS COFFEE"</vt:lpstr>
      <vt:lpstr>II. Dilution: 15 U.S.C. § 1125(c) (Lanham Act § 43(c)) </vt:lpstr>
      <vt:lpstr>LoC &amp; Dilution</vt:lpstr>
      <vt:lpstr>Evidence: “JUST DO IT” vs. “JUST DREW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Butler, Cheryl</dc:creator>
  <cp:lastModifiedBy>Johnson, Melanye</cp:lastModifiedBy>
  <cp:revision>409</cp:revision>
  <dcterms:created xsi:type="dcterms:W3CDTF">2013-07-15T20:26:40Z</dcterms:created>
  <dcterms:modified xsi:type="dcterms:W3CDTF">2026-05-14T14:23:33Z</dcterms:modified>
</cp:coreProperties>
</file>